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B32A65-078D-9A47-BF56-866393904E51}" type="datetimeFigureOut">
              <a:rPr lang="en-US" smtClean="0"/>
              <a:t>11/2/16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4183F0-A61D-9E42-A538-C465AD4499FA}" type="slidenum">
              <a:rPr lang="en-US" smtClean="0"/>
              <a:t>‹#›</a:t>
            </a:fld>
            <a:endParaRPr lang="en-US"/>
          </a:p>
        </p:txBody>
      </p:sp>
    </p:spTree>
    <p:extLst>
      <p:ext uri="{BB962C8B-B14F-4D97-AF65-F5344CB8AC3E}">
        <p14:creationId xmlns:p14="http://schemas.microsoft.com/office/powerpoint/2010/main" val="2040843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0DB45-C7C7-DB4E-B43E-824FAA0B59FF}" type="datetimeFigureOut">
              <a:rPr lang="en-US" smtClean="0"/>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ABC54-6585-F643-B332-54F3406F7F51}" type="slidenum">
              <a:rPr lang="en-US" smtClean="0"/>
              <a:t>‹#›</a:t>
            </a:fld>
            <a:endParaRPr lang="en-US"/>
          </a:p>
        </p:txBody>
      </p:sp>
    </p:spTree>
    <p:extLst>
      <p:ext uri="{BB962C8B-B14F-4D97-AF65-F5344CB8AC3E}">
        <p14:creationId xmlns:p14="http://schemas.microsoft.com/office/powerpoint/2010/main" val="24793662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5120" y="8684784"/>
            <a:ext cx="2971336" cy="4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fld id="{7E1BE829-3505-6F48-89EE-85F3DEF7AB10}" type="slidenum">
              <a:rPr lang="en-US" sz="1200"/>
              <a:pPr algn="r" eaLnBrk="1" hangingPunct="1"/>
              <a:t>19</a:t>
            </a:fld>
            <a:endParaRPr lang="en-US" sz="1200"/>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5-3 </a:t>
            </a:r>
            <a:r>
              <a:rPr lang="en-US">
                <a:latin typeface="Calibri" charset="0"/>
                <a:ea typeface="MS PGothic" charset="0"/>
              </a:rPr>
              <a:t>The F1 and F2 results of crosses involving the yellow-body, white-eye mutations and the white-eye, miniature-wing mutations. In cross A, 1.3 percent of the F2 flies (males and females) demonstrate recombinant phenotypes, which express either white or yellow. In cross B, 37.2 percent of the F2 flies (males and females) demonstrate recombinant phenotypes, which are either miniature or white mutants.</a:t>
            </a:r>
            <a:endParaRPr lang="en-GB">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charset="0"/>
                <a:ea typeface="MS PGothic" charset="0"/>
                <a:cs typeface="MS PGothic" charset="0"/>
              </a:defRPr>
            </a:lvl1pPr>
            <a:lvl2pPr marL="724451" indent="-278635">
              <a:defRPr sz="2300">
                <a:solidFill>
                  <a:schemeClr val="tx1"/>
                </a:solidFill>
                <a:latin typeface="Calibri" charset="0"/>
                <a:ea typeface="MS PGothic" charset="0"/>
                <a:cs typeface="MS PGothic" charset="0"/>
              </a:defRPr>
            </a:lvl2pPr>
            <a:lvl3pPr marL="1114539" indent="-222908">
              <a:defRPr sz="2300">
                <a:solidFill>
                  <a:schemeClr val="tx1"/>
                </a:solidFill>
                <a:latin typeface="Calibri" charset="0"/>
                <a:ea typeface="MS PGothic" charset="0"/>
                <a:cs typeface="MS PGothic" charset="0"/>
              </a:defRPr>
            </a:lvl3pPr>
            <a:lvl4pPr marL="1560355" indent="-222908">
              <a:defRPr sz="2300">
                <a:solidFill>
                  <a:schemeClr val="tx1"/>
                </a:solidFill>
                <a:latin typeface="Calibri" charset="0"/>
                <a:ea typeface="MS PGothic" charset="0"/>
                <a:cs typeface="MS PGothic" charset="0"/>
              </a:defRPr>
            </a:lvl4pPr>
            <a:lvl5pPr marL="2006171" indent="-222908">
              <a:defRPr sz="2300">
                <a:solidFill>
                  <a:schemeClr val="tx1"/>
                </a:solidFill>
                <a:latin typeface="Calibri" charset="0"/>
                <a:ea typeface="MS PGothic" charset="0"/>
                <a:cs typeface="MS PGothic" charset="0"/>
              </a:defRPr>
            </a:lvl5pPr>
            <a:lvl6pPr marL="2451986" indent="-222908" eaLnBrk="0" fontAlgn="base" hangingPunct="0">
              <a:spcBef>
                <a:spcPct val="0"/>
              </a:spcBef>
              <a:spcAft>
                <a:spcPct val="0"/>
              </a:spcAft>
              <a:defRPr sz="2300">
                <a:solidFill>
                  <a:schemeClr val="tx1"/>
                </a:solidFill>
                <a:latin typeface="Calibri" charset="0"/>
                <a:ea typeface="MS PGothic" charset="0"/>
                <a:cs typeface="MS PGothic" charset="0"/>
              </a:defRPr>
            </a:lvl6pPr>
            <a:lvl7pPr marL="2897802" indent="-222908" eaLnBrk="0" fontAlgn="base" hangingPunct="0">
              <a:spcBef>
                <a:spcPct val="0"/>
              </a:spcBef>
              <a:spcAft>
                <a:spcPct val="0"/>
              </a:spcAft>
              <a:defRPr sz="2300">
                <a:solidFill>
                  <a:schemeClr val="tx1"/>
                </a:solidFill>
                <a:latin typeface="Calibri" charset="0"/>
                <a:ea typeface="MS PGothic" charset="0"/>
                <a:cs typeface="MS PGothic" charset="0"/>
              </a:defRPr>
            </a:lvl7pPr>
            <a:lvl8pPr marL="3343618" indent="-222908" eaLnBrk="0" fontAlgn="base" hangingPunct="0">
              <a:spcBef>
                <a:spcPct val="0"/>
              </a:spcBef>
              <a:spcAft>
                <a:spcPct val="0"/>
              </a:spcAft>
              <a:defRPr sz="2300">
                <a:solidFill>
                  <a:schemeClr val="tx1"/>
                </a:solidFill>
                <a:latin typeface="Calibri" charset="0"/>
                <a:ea typeface="MS PGothic" charset="0"/>
                <a:cs typeface="MS PGothic" charset="0"/>
              </a:defRPr>
            </a:lvl8pPr>
            <a:lvl9pPr marL="3789434" indent="-222908" eaLnBrk="0" fontAlgn="base" hangingPunct="0">
              <a:spcBef>
                <a:spcPct val="0"/>
              </a:spcBef>
              <a:spcAft>
                <a:spcPct val="0"/>
              </a:spcAft>
              <a:defRPr sz="2300">
                <a:solidFill>
                  <a:schemeClr val="tx1"/>
                </a:solidFill>
                <a:latin typeface="Calibri" charset="0"/>
                <a:ea typeface="MS PGothic" charset="0"/>
                <a:cs typeface="MS PGothic" charset="0"/>
              </a:defRPr>
            </a:lvl9pPr>
          </a:lstStyle>
          <a:p>
            <a:fld id="{A976DC36-829B-BF48-BFFD-25BC4EC55D05}" type="slidenum">
              <a:rPr lang="en-US" sz="1200"/>
              <a:pPr/>
              <a:t>22</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5-4 </a:t>
            </a:r>
            <a:r>
              <a:rPr lang="en-US">
                <a:latin typeface="Calibri" charset="0"/>
                <a:ea typeface="MS PGothic" charset="0"/>
              </a:rPr>
              <a:t>A map of the yellow (y), white (w), and miniature (m) genes on the X chromosome of Drosophila melanogaster. Each number represents the percentage of recombinant offspring produced in one of three crosses, each involving two different genes.</a:t>
            </a:r>
            <a:endParaRPr lang="en-GB">
              <a:latin typeface="Calibri"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charset="0"/>
                <a:ea typeface="MS PGothic" charset="0"/>
                <a:cs typeface="MS PGothic" charset="0"/>
              </a:defRPr>
            </a:lvl1pPr>
            <a:lvl2pPr marL="724451" indent="-278635">
              <a:defRPr sz="2300">
                <a:solidFill>
                  <a:schemeClr val="tx1"/>
                </a:solidFill>
                <a:latin typeface="Calibri" charset="0"/>
                <a:ea typeface="MS PGothic" charset="0"/>
                <a:cs typeface="MS PGothic" charset="0"/>
              </a:defRPr>
            </a:lvl2pPr>
            <a:lvl3pPr marL="1114539" indent="-222908">
              <a:defRPr sz="2300">
                <a:solidFill>
                  <a:schemeClr val="tx1"/>
                </a:solidFill>
                <a:latin typeface="Calibri" charset="0"/>
                <a:ea typeface="MS PGothic" charset="0"/>
                <a:cs typeface="MS PGothic" charset="0"/>
              </a:defRPr>
            </a:lvl3pPr>
            <a:lvl4pPr marL="1560355" indent="-222908">
              <a:defRPr sz="2300">
                <a:solidFill>
                  <a:schemeClr val="tx1"/>
                </a:solidFill>
                <a:latin typeface="Calibri" charset="0"/>
                <a:ea typeface="MS PGothic" charset="0"/>
                <a:cs typeface="MS PGothic" charset="0"/>
              </a:defRPr>
            </a:lvl4pPr>
            <a:lvl5pPr marL="2006171" indent="-222908">
              <a:defRPr sz="2300">
                <a:solidFill>
                  <a:schemeClr val="tx1"/>
                </a:solidFill>
                <a:latin typeface="Calibri" charset="0"/>
                <a:ea typeface="MS PGothic" charset="0"/>
                <a:cs typeface="MS PGothic" charset="0"/>
              </a:defRPr>
            </a:lvl5pPr>
            <a:lvl6pPr marL="2451986" indent="-222908" eaLnBrk="0" fontAlgn="base" hangingPunct="0">
              <a:spcBef>
                <a:spcPct val="0"/>
              </a:spcBef>
              <a:spcAft>
                <a:spcPct val="0"/>
              </a:spcAft>
              <a:defRPr sz="2300">
                <a:solidFill>
                  <a:schemeClr val="tx1"/>
                </a:solidFill>
                <a:latin typeface="Calibri" charset="0"/>
                <a:ea typeface="MS PGothic" charset="0"/>
                <a:cs typeface="MS PGothic" charset="0"/>
              </a:defRPr>
            </a:lvl6pPr>
            <a:lvl7pPr marL="2897802" indent="-222908" eaLnBrk="0" fontAlgn="base" hangingPunct="0">
              <a:spcBef>
                <a:spcPct val="0"/>
              </a:spcBef>
              <a:spcAft>
                <a:spcPct val="0"/>
              </a:spcAft>
              <a:defRPr sz="2300">
                <a:solidFill>
                  <a:schemeClr val="tx1"/>
                </a:solidFill>
                <a:latin typeface="Calibri" charset="0"/>
                <a:ea typeface="MS PGothic" charset="0"/>
                <a:cs typeface="MS PGothic" charset="0"/>
              </a:defRPr>
            </a:lvl7pPr>
            <a:lvl8pPr marL="3343618" indent="-222908" eaLnBrk="0" fontAlgn="base" hangingPunct="0">
              <a:spcBef>
                <a:spcPct val="0"/>
              </a:spcBef>
              <a:spcAft>
                <a:spcPct val="0"/>
              </a:spcAft>
              <a:defRPr sz="2300">
                <a:solidFill>
                  <a:schemeClr val="tx1"/>
                </a:solidFill>
                <a:latin typeface="Calibri" charset="0"/>
                <a:ea typeface="MS PGothic" charset="0"/>
                <a:cs typeface="MS PGothic" charset="0"/>
              </a:defRPr>
            </a:lvl8pPr>
            <a:lvl9pPr marL="3789434" indent="-222908" eaLnBrk="0" fontAlgn="base" hangingPunct="0">
              <a:spcBef>
                <a:spcPct val="0"/>
              </a:spcBef>
              <a:spcAft>
                <a:spcPct val="0"/>
              </a:spcAft>
              <a:defRPr sz="2300">
                <a:solidFill>
                  <a:schemeClr val="tx1"/>
                </a:solidFill>
                <a:latin typeface="Calibri" charset="0"/>
                <a:ea typeface="MS PGothic" charset="0"/>
                <a:cs typeface="MS PGothic" charset="0"/>
              </a:defRPr>
            </a:lvl9pPr>
          </a:lstStyle>
          <a:p>
            <a:fld id="{A9005896-5317-D746-B188-ED5B77DE1888}" type="slidenum">
              <a:rPr lang="en-US" sz="1200"/>
              <a:pPr/>
              <a:t>28</a:t>
            </a:fld>
            <a:endParaRPr lang="en-US" sz="120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5-3 </a:t>
            </a:r>
            <a:r>
              <a:rPr lang="en-US">
                <a:latin typeface="Calibri" charset="0"/>
                <a:ea typeface="MS PGothic" charset="0"/>
              </a:rPr>
              <a:t>The F1 and F2 results of crosses involving the yellow-body, white-eye mutations and the white-eye, miniature-wing mutations. In cross A, 1.3 percent of the F2 flies (males and females) demonstrate recombinant phenotypes, which express either white or yellow. In cross B, 37.2 percent of the F2 flies (males and females) demonstrate recombinant phenotypes, which are either miniature or white mutants.</a:t>
            </a:r>
            <a:endParaRPr lang="en-GB">
              <a:latin typeface="Calibri"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charset="0"/>
                <a:ea typeface="MS PGothic" charset="0"/>
                <a:cs typeface="MS PGothic" charset="0"/>
              </a:defRPr>
            </a:lvl1pPr>
            <a:lvl2pPr marL="724451" indent="-278635">
              <a:defRPr sz="2300">
                <a:solidFill>
                  <a:schemeClr val="tx1"/>
                </a:solidFill>
                <a:latin typeface="Calibri" charset="0"/>
                <a:ea typeface="MS PGothic" charset="0"/>
                <a:cs typeface="MS PGothic" charset="0"/>
              </a:defRPr>
            </a:lvl2pPr>
            <a:lvl3pPr marL="1114539" indent="-222908">
              <a:defRPr sz="2300">
                <a:solidFill>
                  <a:schemeClr val="tx1"/>
                </a:solidFill>
                <a:latin typeface="Calibri" charset="0"/>
                <a:ea typeface="MS PGothic" charset="0"/>
                <a:cs typeface="MS PGothic" charset="0"/>
              </a:defRPr>
            </a:lvl3pPr>
            <a:lvl4pPr marL="1560355" indent="-222908">
              <a:defRPr sz="2300">
                <a:solidFill>
                  <a:schemeClr val="tx1"/>
                </a:solidFill>
                <a:latin typeface="Calibri" charset="0"/>
                <a:ea typeface="MS PGothic" charset="0"/>
                <a:cs typeface="MS PGothic" charset="0"/>
              </a:defRPr>
            </a:lvl4pPr>
            <a:lvl5pPr marL="2006171" indent="-222908">
              <a:defRPr sz="2300">
                <a:solidFill>
                  <a:schemeClr val="tx1"/>
                </a:solidFill>
                <a:latin typeface="Calibri" charset="0"/>
                <a:ea typeface="MS PGothic" charset="0"/>
                <a:cs typeface="MS PGothic" charset="0"/>
              </a:defRPr>
            </a:lvl5pPr>
            <a:lvl6pPr marL="2451986" indent="-222908" eaLnBrk="0" fontAlgn="base" hangingPunct="0">
              <a:spcBef>
                <a:spcPct val="0"/>
              </a:spcBef>
              <a:spcAft>
                <a:spcPct val="0"/>
              </a:spcAft>
              <a:defRPr sz="2300">
                <a:solidFill>
                  <a:schemeClr val="tx1"/>
                </a:solidFill>
                <a:latin typeface="Calibri" charset="0"/>
                <a:ea typeface="MS PGothic" charset="0"/>
                <a:cs typeface="MS PGothic" charset="0"/>
              </a:defRPr>
            </a:lvl6pPr>
            <a:lvl7pPr marL="2897802" indent="-222908" eaLnBrk="0" fontAlgn="base" hangingPunct="0">
              <a:spcBef>
                <a:spcPct val="0"/>
              </a:spcBef>
              <a:spcAft>
                <a:spcPct val="0"/>
              </a:spcAft>
              <a:defRPr sz="2300">
                <a:solidFill>
                  <a:schemeClr val="tx1"/>
                </a:solidFill>
                <a:latin typeface="Calibri" charset="0"/>
                <a:ea typeface="MS PGothic" charset="0"/>
                <a:cs typeface="MS PGothic" charset="0"/>
              </a:defRPr>
            </a:lvl7pPr>
            <a:lvl8pPr marL="3343618" indent="-222908" eaLnBrk="0" fontAlgn="base" hangingPunct="0">
              <a:spcBef>
                <a:spcPct val="0"/>
              </a:spcBef>
              <a:spcAft>
                <a:spcPct val="0"/>
              </a:spcAft>
              <a:defRPr sz="2300">
                <a:solidFill>
                  <a:schemeClr val="tx1"/>
                </a:solidFill>
                <a:latin typeface="Calibri" charset="0"/>
                <a:ea typeface="MS PGothic" charset="0"/>
                <a:cs typeface="MS PGothic" charset="0"/>
              </a:defRPr>
            </a:lvl8pPr>
            <a:lvl9pPr marL="3789434" indent="-222908" eaLnBrk="0" fontAlgn="base" hangingPunct="0">
              <a:spcBef>
                <a:spcPct val="0"/>
              </a:spcBef>
              <a:spcAft>
                <a:spcPct val="0"/>
              </a:spcAft>
              <a:defRPr sz="2300">
                <a:solidFill>
                  <a:schemeClr val="tx1"/>
                </a:solidFill>
                <a:latin typeface="Calibri" charset="0"/>
                <a:ea typeface="MS PGothic" charset="0"/>
                <a:cs typeface="MS PGothic" charset="0"/>
              </a:defRPr>
            </a:lvl9pPr>
          </a:lstStyle>
          <a:p>
            <a:fld id="{47458937-1C6D-7F44-8DEF-D64822339B3C}" type="slidenum">
              <a:rPr lang="en-US" sz="1200"/>
              <a:pPr/>
              <a:t>33</a:t>
            </a:fld>
            <a:endParaRPr lang="en-US" sz="1200"/>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rPr>
              <a:t>Figure 5-4 </a:t>
            </a:r>
            <a:r>
              <a:rPr lang="en-US">
                <a:latin typeface="Calibri" charset="0"/>
                <a:ea typeface="MS PGothic" charset="0"/>
              </a:rPr>
              <a:t>A map of the yellow (y), white (w), and miniature (m) genes on the X chromosome of Drosophila melanogaster. Each number represents the percentage of recombinant offspring produced in one of three crosses, each involving two different genes.</a:t>
            </a:r>
            <a:endParaRPr lang="en-GB">
              <a:latin typeface="Calibri"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A6C91-15C0-F84C-AB80-1421696AFB5F}"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296743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A6C91-15C0-F84C-AB80-1421696AFB5F}"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206422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A6C91-15C0-F84C-AB80-1421696AFB5F}"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65467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A6C91-15C0-F84C-AB80-1421696AFB5F}"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134453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A6C91-15C0-F84C-AB80-1421696AFB5F}"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416277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A6C91-15C0-F84C-AB80-1421696AFB5F}"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420320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A6C91-15C0-F84C-AB80-1421696AFB5F}" type="datetimeFigureOut">
              <a:rPr lang="en-US" smtClean="0"/>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44987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A6C91-15C0-F84C-AB80-1421696AFB5F}" type="datetimeFigureOut">
              <a:rPr lang="en-US" smtClean="0"/>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48155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A6C91-15C0-F84C-AB80-1421696AFB5F}" type="datetimeFigureOut">
              <a:rPr lang="en-US" smtClean="0"/>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232647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A6C91-15C0-F84C-AB80-1421696AFB5F}"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153959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A6C91-15C0-F84C-AB80-1421696AFB5F}"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1BA68-5227-F74A-85BA-F5840DAFE3E9}" type="slidenum">
              <a:rPr lang="en-US" smtClean="0"/>
              <a:t>‹#›</a:t>
            </a:fld>
            <a:endParaRPr lang="en-US"/>
          </a:p>
        </p:txBody>
      </p:sp>
    </p:spTree>
    <p:extLst>
      <p:ext uri="{BB962C8B-B14F-4D97-AF65-F5344CB8AC3E}">
        <p14:creationId xmlns:p14="http://schemas.microsoft.com/office/powerpoint/2010/main" val="2498032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A6C91-15C0-F84C-AB80-1421696AFB5F}" type="datetimeFigureOut">
              <a:rPr lang="en-US" smtClean="0"/>
              <a:t>11/2/16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1BA68-5227-F74A-85BA-F5840DAFE3E9}" type="slidenum">
              <a:rPr lang="en-US" smtClean="0"/>
              <a:t>‹#›</a:t>
            </a:fld>
            <a:endParaRPr lang="en-US"/>
          </a:p>
        </p:txBody>
      </p:sp>
    </p:spTree>
    <p:extLst>
      <p:ext uri="{BB962C8B-B14F-4D97-AF65-F5344CB8AC3E}">
        <p14:creationId xmlns:p14="http://schemas.microsoft.com/office/powerpoint/2010/main" val="244889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Drosophila </a:t>
            </a:r>
            <a:r>
              <a:rPr lang="en-US" dirty="0" smtClean="0"/>
              <a:t>lab-II </a:t>
            </a:r>
            <a:endParaRPr lang="en-US" dirty="0"/>
          </a:p>
        </p:txBody>
      </p:sp>
      <p:sp>
        <p:nvSpPr>
          <p:cNvPr id="3" name="Subtitle 2"/>
          <p:cNvSpPr>
            <a:spLocks noGrp="1"/>
          </p:cNvSpPr>
          <p:nvPr>
            <p:ph type="subTitle" idx="1"/>
          </p:nvPr>
        </p:nvSpPr>
        <p:spPr/>
        <p:txBody>
          <a:bodyPr/>
          <a:lstStyle/>
          <a:p>
            <a:r>
              <a:rPr lang="en-US" dirty="0" smtClean="0"/>
              <a:t>Supplemental lecture</a:t>
            </a:r>
          </a:p>
          <a:p>
            <a:r>
              <a:rPr lang="en-US" dirty="0" smtClean="0"/>
              <a:t>11-3-16</a:t>
            </a:r>
            <a:endParaRPr lang="en-US" dirty="0"/>
          </a:p>
        </p:txBody>
      </p:sp>
    </p:spTree>
    <p:extLst>
      <p:ext uri="{BB962C8B-B14F-4D97-AF65-F5344CB8AC3E}">
        <p14:creationId xmlns:p14="http://schemas.microsoft.com/office/powerpoint/2010/main" val="373908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3250" name="Content Placeholder 2"/>
          <p:cNvSpPr>
            <a:spLocks noGrp="1"/>
          </p:cNvSpPr>
          <p:nvPr>
            <p:ph idx="1"/>
          </p:nvPr>
        </p:nvSpPr>
        <p:spPr/>
        <p:txBody>
          <a:bodyPr/>
          <a:lstStyle/>
          <a:p>
            <a:r>
              <a:rPr lang="en-US">
                <a:latin typeface="Calibri" charset="0"/>
                <a:ea typeface="MS PGothic" charset="0"/>
                <a:cs typeface="MS PGothic" charset="0"/>
              </a:rPr>
              <a:t>What if the A locus and B locus were on the same chromosome.  What do you expect?</a:t>
            </a:r>
          </a:p>
          <a:p>
            <a:endParaRPr lang="en-US">
              <a:latin typeface="Calibri" charset="0"/>
              <a:ea typeface="MS PGothic" charset="0"/>
              <a:cs typeface="MS PGothic" charset="0"/>
            </a:endParaRPr>
          </a:p>
          <a:p>
            <a:r>
              <a:rPr lang="en-US">
                <a:latin typeface="Calibri" charset="0"/>
                <a:ea typeface="MS PGothic" charset="0"/>
                <a:cs typeface="MS PGothic" charset="0"/>
              </a:rPr>
              <a:t>--on white board…</a:t>
            </a:r>
          </a:p>
        </p:txBody>
      </p:sp>
    </p:spTree>
    <p:extLst>
      <p:ext uri="{BB962C8B-B14F-4D97-AF65-F5344CB8AC3E}">
        <p14:creationId xmlns:p14="http://schemas.microsoft.com/office/powerpoint/2010/main" val="31444913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4274" name="Content Placeholder 2"/>
          <p:cNvSpPr>
            <a:spLocks noGrp="1"/>
          </p:cNvSpPr>
          <p:nvPr>
            <p:ph idx="1"/>
          </p:nvPr>
        </p:nvSpPr>
        <p:spPr/>
        <p:txBody>
          <a:bodyPr/>
          <a:lstStyle/>
          <a:p>
            <a:r>
              <a:rPr lang="en-US">
                <a:latin typeface="Calibri" charset="0"/>
                <a:ea typeface="MS PGothic" charset="0"/>
                <a:cs typeface="MS PGothic" charset="0"/>
              </a:rPr>
              <a:t>What if the A locus and B locus were on the same chromosome.  What do you expect?</a:t>
            </a:r>
          </a:p>
          <a:p>
            <a:endParaRPr lang="en-US">
              <a:latin typeface="Calibri" charset="0"/>
              <a:ea typeface="MS PGothic" charset="0"/>
              <a:cs typeface="MS PGothic" charset="0"/>
            </a:endParaRPr>
          </a:p>
          <a:p>
            <a:r>
              <a:rPr lang="en-US">
                <a:latin typeface="Calibri" charset="0"/>
                <a:ea typeface="MS PGothic" charset="0"/>
                <a:cs typeface="MS PGothic" charset="0"/>
              </a:rPr>
              <a:t>--on white board…Do cross of a heterozygote	      AaBb        X            AaBb</a:t>
            </a:r>
          </a:p>
        </p:txBody>
      </p:sp>
      <p:sp>
        <p:nvSpPr>
          <p:cNvPr id="45082" name="Line 26"/>
          <p:cNvSpPr>
            <a:spLocks noChangeShapeType="1"/>
          </p:cNvSpPr>
          <p:nvPr/>
        </p:nvSpPr>
        <p:spPr bwMode="auto">
          <a:xfrm>
            <a:off x="4724400" y="4876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grpSp>
        <p:nvGrpSpPr>
          <p:cNvPr id="54276" name="Group 28"/>
          <p:cNvGrpSpPr>
            <a:grpSpLocks/>
          </p:cNvGrpSpPr>
          <p:nvPr/>
        </p:nvGrpSpPr>
        <p:grpSpPr bwMode="auto">
          <a:xfrm>
            <a:off x="4495800" y="4572000"/>
            <a:ext cx="1371600" cy="1295400"/>
            <a:chOff x="2832" y="2880"/>
            <a:chExt cx="864" cy="816"/>
          </a:xfrm>
        </p:grpSpPr>
        <p:sp>
          <p:nvSpPr>
            <p:cNvPr id="45074" name="Line 18"/>
            <p:cNvSpPr>
              <a:spLocks noChangeShapeType="1"/>
            </p:cNvSpPr>
            <p:nvPr/>
          </p:nvSpPr>
          <p:spPr bwMode="auto">
            <a:xfrm>
              <a:off x="3136" y="2880"/>
              <a:ext cx="0" cy="81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75" name="Line 19"/>
            <p:cNvSpPr>
              <a:spLocks noChangeShapeType="1"/>
            </p:cNvSpPr>
            <p:nvPr/>
          </p:nvSpPr>
          <p:spPr bwMode="auto">
            <a:xfrm>
              <a:off x="3328" y="2880"/>
              <a:ext cx="0" cy="81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76" name="Text Box 20"/>
            <p:cNvSpPr txBox="1">
              <a:spLocks noChangeArrowheads="1"/>
            </p:cNvSpPr>
            <p:nvPr/>
          </p:nvSpPr>
          <p:spPr bwMode="auto">
            <a:xfrm>
              <a:off x="2832" y="293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t>A</a:t>
              </a:r>
            </a:p>
          </p:txBody>
        </p:sp>
        <p:sp>
          <p:nvSpPr>
            <p:cNvPr id="45077" name="Text Box 21"/>
            <p:cNvSpPr txBox="1">
              <a:spLocks noChangeArrowheads="1"/>
            </p:cNvSpPr>
            <p:nvPr/>
          </p:nvSpPr>
          <p:spPr bwMode="auto">
            <a:xfrm>
              <a:off x="2832" y="312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t>B</a:t>
              </a:r>
            </a:p>
          </p:txBody>
        </p:sp>
        <p:sp>
          <p:nvSpPr>
            <p:cNvPr id="45078" name="Line 22"/>
            <p:cNvSpPr>
              <a:spLocks noChangeShapeType="1"/>
            </p:cNvSpPr>
            <p:nvPr/>
          </p:nvSpPr>
          <p:spPr bwMode="auto">
            <a:xfrm>
              <a:off x="3328" y="307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79" name="Text Box 23"/>
            <p:cNvSpPr txBox="1">
              <a:spLocks noChangeArrowheads="1"/>
            </p:cNvSpPr>
            <p:nvPr/>
          </p:nvSpPr>
          <p:spPr bwMode="auto">
            <a:xfrm>
              <a:off x="3452" y="292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t>a</a:t>
              </a:r>
            </a:p>
          </p:txBody>
        </p:sp>
        <p:sp>
          <p:nvSpPr>
            <p:cNvPr id="45080" name="Text Box 24"/>
            <p:cNvSpPr txBox="1">
              <a:spLocks noChangeArrowheads="1"/>
            </p:cNvSpPr>
            <p:nvPr/>
          </p:nvSpPr>
          <p:spPr bwMode="auto">
            <a:xfrm>
              <a:off x="3456" y="312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t>b</a:t>
              </a:r>
            </a:p>
          </p:txBody>
        </p:sp>
        <p:sp>
          <p:nvSpPr>
            <p:cNvPr id="45081" name="Line 25"/>
            <p:cNvSpPr>
              <a:spLocks noChangeShapeType="1"/>
            </p:cNvSpPr>
            <p:nvPr/>
          </p:nvSpPr>
          <p:spPr bwMode="auto">
            <a:xfrm>
              <a:off x="3360" y="321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83" name="Line 27"/>
            <p:cNvSpPr>
              <a:spLocks noChangeShapeType="1"/>
            </p:cNvSpPr>
            <p:nvPr/>
          </p:nvSpPr>
          <p:spPr bwMode="auto">
            <a:xfrm>
              <a:off x="2976" y="326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grpSp>
      <p:sp>
        <p:nvSpPr>
          <p:cNvPr id="45086" name="Line 30"/>
          <p:cNvSpPr>
            <a:spLocks noChangeShapeType="1"/>
          </p:cNvSpPr>
          <p:nvPr/>
        </p:nvSpPr>
        <p:spPr bwMode="auto">
          <a:xfrm>
            <a:off x="2387600" y="4495800"/>
            <a:ext cx="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87" name="Line 31"/>
          <p:cNvSpPr>
            <a:spLocks noChangeShapeType="1"/>
          </p:cNvSpPr>
          <p:nvPr/>
        </p:nvSpPr>
        <p:spPr bwMode="auto">
          <a:xfrm>
            <a:off x="2692400" y="4495800"/>
            <a:ext cx="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88" name="Text Box 32"/>
          <p:cNvSpPr txBox="1">
            <a:spLocks noChangeArrowheads="1"/>
          </p:cNvSpPr>
          <p:nvPr/>
        </p:nvSpPr>
        <p:spPr bwMode="auto">
          <a:xfrm>
            <a:off x="1905000" y="45862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t>A</a:t>
            </a:r>
          </a:p>
        </p:txBody>
      </p:sp>
      <p:sp>
        <p:nvSpPr>
          <p:cNvPr id="45089" name="Text Box 33"/>
          <p:cNvSpPr txBox="1">
            <a:spLocks noChangeArrowheads="1"/>
          </p:cNvSpPr>
          <p:nvPr/>
        </p:nvSpPr>
        <p:spPr bwMode="auto">
          <a:xfrm>
            <a:off x="1905000" y="4876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t>B</a:t>
            </a:r>
          </a:p>
        </p:txBody>
      </p:sp>
      <p:sp>
        <p:nvSpPr>
          <p:cNvPr id="45090" name="Line 34"/>
          <p:cNvSpPr>
            <a:spLocks noChangeShapeType="1"/>
          </p:cNvSpPr>
          <p:nvPr/>
        </p:nvSpPr>
        <p:spPr bwMode="auto">
          <a:xfrm>
            <a:off x="2692400"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91" name="Text Box 35"/>
          <p:cNvSpPr txBox="1">
            <a:spLocks noChangeArrowheads="1"/>
          </p:cNvSpPr>
          <p:nvPr/>
        </p:nvSpPr>
        <p:spPr bwMode="auto">
          <a:xfrm>
            <a:off x="2889250" y="4572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a:t>a</a:t>
            </a:r>
          </a:p>
        </p:txBody>
      </p:sp>
      <p:sp>
        <p:nvSpPr>
          <p:cNvPr id="45092" name="Text Box 36"/>
          <p:cNvSpPr txBox="1">
            <a:spLocks noChangeArrowheads="1"/>
          </p:cNvSpPr>
          <p:nvPr/>
        </p:nvSpPr>
        <p:spPr bwMode="auto">
          <a:xfrm>
            <a:off x="2895600" y="4876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t>b</a:t>
            </a:r>
          </a:p>
        </p:txBody>
      </p:sp>
      <p:sp>
        <p:nvSpPr>
          <p:cNvPr id="45093" name="Line 37"/>
          <p:cNvSpPr>
            <a:spLocks noChangeShapeType="1"/>
          </p:cNvSpPr>
          <p:nvPr/>
        </p:nvSpPr>
        <p:spPr bwMode="auto">
          <a:xfrm>
            <a:off x="2743200" y="5029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94" name="Line 38"/>
          <p:cNvSpPr>
            <a:spLocks noChangeShapeType="1"/>
          </p:cNvSpPr>
          <p:nvPr/>
        </p:nvSpPr>
        <p:spPr bwMode="auto">
          <a:xfrm>
            <a:off x="2133600" y="5105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45095" name="Line 39"/>
          <p:cNvSpPr>
            <a:spLocks noChangeShapeType="1"/>
          </p:cNvSpPr>
          <p:nvPr/>
        </p:nvSpPr>
        <p:spPr bwMode="auto">
          <a:xfrm>
            <a:off x="2133600" y="4800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14524859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5298" name="Content Placeholder 2"/>
          <p:cNvSpPr>
            <a:spLocks noGrp="1"/>
          </p:cNvSpPr>
          <p:nvPr>
            <p:ph idx="1"/>
          </p:nvPr>
        </p:nvSpPr>
        <p:spPr/>
        <p:txBody>
          <a:bodyPr/>
          <a:lstStyle/>
          <a:p>
            <a:r>
              <a:rPr lang="en-US">
                <a:latin typeface="Calibri" charset="0"/>
                <a:ea typeface="MS PGothic" charset="0"/>
                <a:cs typeface="MS PGothic" charset="0"/>
              </a:rPr>
              <a:t>This is an example of </a:t>
            </a:r>
            <a:r>
              <a:rPr lang="en-US" u="sng">
                <a:latin typeface="Calibri" charset="0"/>
                <a:ea typeface="MS PGothic" charset="0"/>
                <a:cs typeface="MS PGothic" charset="0"/>
              </a:rPr>
              <a:t>complete linkage.</a:t>
            </a:r>
          </a:p>
          <a:p>
            <a:endParaRPr lang="en-US" u="sng">
              <a:latin typeface="Calibri" charset="0"/>
              <a:ea typeface="MS PGothic" charset="0"/>
              <a:cs typeface="MS PGothic" charset="0"/>
            </a:endParaRPr>
          </a:p>
          <a:p>
            <a:pPr lvl="1"/>
            <a:r>
              <a:rPr lang="en-US" i="1">
                <a:latin typeface="Calibri" charset="0"/>
                <a:ea typeface="MS PGothic" charset="0"/>
                <a:cs typeface="MS PGothic" charset="0"/>
              </a:rPr>
              <a:t>Complete</a:t>
            </a:r>
            <a:r>
              <a:rPr lang="en-US">
                <a:latin typeface="Calibri" charset="0"/>
                <a:ea typeface="MS PGothic" charset="0"/>
                <a:cs typeface="MS PGothic" charset="0"/>
              </a:rPr>
              <a:t> linkage is actually quite rare---Why?</a:t>
            </a:r>
          </a:p>
          <a:p>
            <a:pPr lvl="1">
              <a:buFont typeface="Arial" charset="0"/>
              <a:buNone/>
            </a:pPr>
            <a:endParaRPr lang="en-US">
              <a:latin typeface="Calibri" charset="0"/>
              <a:ea typeface="MS PGothic" charset="0"/>
              <a:cs typeface="MS PGothic" charset="0"/>
            </a:endParaRPr>
          </a:p>
          <a:p>
            <a:pPr lvl="2"/>
            <a:r>
              <a:rPr lang="en-US">
                <a:latin typeface="Calibri" charset="0"/>
                <a:ea typeface="MS PGothic" charset="0"/>
                <a:cs typeface="MS PGothic" charset="0"/>
              </a:rPr>
              <a:t>During gamete formation, alleles on homologous chromosomes can switch places during </a:t>
            </a:r>
            <a:r>
              <a:rPr lang="en-US" b="1" u="sng">
                <a:latin typeface="Calibri" charset="0"/>
                <a:ea typeface="MS PGothic" charset="0"/>
                <a:cs typeface="MS PGothic" charset="0"/>
              </a:rPr>
              <a:t>crossing over / recombination.  </a:t>
            </a:r>
            <a:r>
              <a:rPr lang="en-US" u="sng">
                <a:latin typeface="Calibri" charset="0"/>
                <a:ea typeface="MS PGothic" charset="0"/>
                <a:cs typeface="MS PGothic" charset="0"/>
              </a:rPr>
              <a:t> </a:t>
            </a:r>
            <a:r>
              <a:rPr lang="en-US">
                <a:latin typeface="Calibri" charset="0"/>
                <a:ea typeface="MS PGothic" charset="0"/>
                <a:cs typeface="MS PGothic" charset="0"/>
              </a:rPr>
              <a:t>In a sense 2 alleles can become separated from each other, but not by independently assorting.</a:t>
            </a:r>
            <a:endParaRPr lang="en-US" b="1" u="sng">
              <a:latin typeface="Calibri" charset="0"/>
              <a:ea typeface="MS PGothic" charset="0"/>
              <a:cs typeface="MS PGothic" charset="0"/>
            </a:endParaRPr>
          </a:p>
          <a:p>
            <a:pPr lvl="1">
              <a:buFont typeface="Arial" charset="0"/>
              <a:buNone/>
            </a:pPr>
            <a:endParaRPr lang="en-US">
              <a:latin typeface="Calibri" charset="0"/>
              <a:ea typeface="MS PGothic" charset="0"/>
              <a:cs typeface="MS PGothic" charset="0"/>
            </a:endParaRPr>
          </a:p>
        </p:txBody>
      </p:sp>
    </p:spTree>
    <p:extLst>
      <p:ext uri="{BB962C8B-B14F-4D97-AF65-F5344CB8AC3E}">
        <p14:creationId xmlns:p14="http://schemas.microsoft.com/office/powerpoint/2010/main" val="3549353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en-US">
              <a:latin typeface="Calibri" charset="0"/>
              <a:ea typeface="MS PGothic" charset="0"/>
            </a:endParaRPr>
          </a:p>
        </p:txBody>
      </p:sp>
      <p:sp>
        <p:nvSpPr>
          <p:cNvPr id="32770" name="Content Placeholder 2"/>
          <p:cNvSpPr>
            <a:spLocks noGrp="1"/>
          </p:cNvSpPr>
          <p:nvPr>
            <p:ph idx="1"/>
          </p:nvPr>
        </p:nvSpPr>
        <p:spPr>
          <a:xfrm>
            <a:off x="457200" y="1581150"/>
            <a:ext cx="8229600" cy="4525963"/>
          </a:xfrm>
        </p:spPr>
        <p:txBody>
          <a:bodyPr/>
          <a:lstStyle/>
          <a:p>
            <a:r>
              <a:rPr lang="en-US" dirty="0">
                <a:latin typeface="Calibri" charset="0"/>
                <a:ea typeface="MS PGothic" charset="0"/>
              </a:rPr>
              <a:t>Review figure 5</a:t>
            </a:r>
            <a:r>
              <a:rPr lang="en-US" dirty="0" smtClean="0">
                <a:latin typeface="Calibri" charset="0"/>
                <a:ea typeface="MS PGothic" charset="0"/>
              </a:rPr>
              <a:t>-2 </a:t>
            </a:r>
            <a:r>
              <a:rPr lang="en-US" dirty="0">
                <a:latin typeface="Calibri" charset="0"/>
                <a:ea typeface="MS PGothic" charset="0"/>
              </a:rPr>
              <a:t>for a case of complete linkage in </a:t>
            </a:r>
            <a:r>
              <a:rPr lang="en-US" i="1" dirty="0">
                <a:latin typeface="Calibri" charset="0"/>
                <a:ea typeface="MS PGothic" charset="0"/>
              </a:rPr>
              <a:t>Drosophila.</a:t>
            </a:r>
          </a:p>
          <a:p>
            <a:endParaRPr lang="en-US" dirty="0">
              <a:latin typeface="Calibri" charset="0"/>
              <a:ea typeface="MS PGothic" charset="0"/>
            </a:endParaRPr>
          </a:p>
          <a:p>
            <a:r>
              <a:rPr lang="en-US" dirty="0">
                <a:latin typeface="Calibri" charset="0"/>
                <a:ea typeface="MS PGothic" charset="0"/>
              </a:rPr>
              <a:t>They show the results of a testcross with 2 linked genes.</a:t>
            </a:r>
          </a:p>
          <a:p>
            <a:endParaRPr lang="en-US" dirty="0">
              <a:latin typeface="Calibri" charset="0"/>
              <a:ea typeface="MS PGothic" charset="0"/>
            </a:endParaRPr>
          </a:p>
        </p:txBody>
      </p:sp>
    </p:spTree>
    <p:extLst>
      <p:ext uri="{BB962C8B-B14F-4D97-AF65-F5344CB8AC3E}">
        <p14:creationId xmlns:p14="http://schemas.microsoft.com/office/powerpoint/2010/main" val="105889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a:latin typeface="Calibri" charset="0"/>
              <a:ea typeface="MS PGothic" charset="0"/>
            </a:endParaRPr>
          </a:p>
        </p:txBody>
      </p:sp>
      <p:sp>
        <p:nvSpPr>
          <p:cNvPr id="33794" name="Content Placeholder 2"/>
          <p:cNvSpPr>
            <a:spLocks noGrp="1"/>
          </p:cNvSpPr>
          <p:nvPr>
            <p:ph idx="1"/>
          </p:nvPr>
        </p:nvSpPr>
        <p:spPr/>
        <p:txBody>
          <a:bodyPr/>
          <a:lstStyle/>
          <a:p>
            <a:r>
              <a:rPr lang="en-US">
                <a:latin typeface="Calibri" charset="0"/>
                <a:ea typeface="MS PGothic" charset="0"/>
              </a:rPr>
              <a:t>Visualize what occurs during crossing over.</a:t>
            </a:r>
          </a:p>
          <a:p>
            <a:pPr lvl="1"/>
            <a:r>
              <a:rPr lang="en-US">
                <a:latin typeface="Calibri" charset="0"/>
                <a:ea typeface="MS PGothic" charset="0"/>
              </a:rPr>
              <a:t>F1 heterozygote</a:t>
            </a:r>
          </a:p>
          <a:p>
            <a:pPr lvl="1"/>
            <a:endParaRPr lang="en-US">
              <a:latin typeface="Calibri" charset="0"/>
              <a:ea typeface="MS PGothic" charset="0"/>
            </a:endParaRPr>
          </a:p>
          <a:p>
            <a:pPr lvl="1">
              <a:buFont typeface="Arial" charset="0"/>
              <a:buNone/>
            </a:pPr>
            <a:r>
              <a:rPr lang="en-US">
                <a:latin typeface="Calibri" charset="0"/>
                <a:ea typeface="MS PGothic" charset="0"/>
              </a:rPr>
              <a:t>on board….</a:t>
            </a:r>
          </a:p>
        </p:txBody>
      </p:sp>
    </p:spTree>
    <p:extLst>
      <p:ext uri="{BB962C8B-B14F-4D97-AF65-F5344CB8AC3E}">
        <p14:creationId xmlns:p14="http://schemas.microsoft.com/office/powerpoint/2010/main" val="21837961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endParaRPr lang="en-US">
              <a:latin typeface="Calibri" charset="0"/>
              <a:ea typeface="MS PGothic" charset="0"/>
            </a:endParaRPr>
          </a:p>
        </p:txBody>
      </p:sp>
      <p:sp>
        <p:nvSpPr>
          <p:cNvPr id="34818" name="Content Placeholder 2"/>
          <p:cNvSpPr>
            <a:spLocks noGrp="1"/>
          </p:cNvSpPr>
          <p:nvPr>
            <p:ph idx="4294967295"/>
          </p:nvPr>
        </p:nvSpPr>
        <p:spPr/>
        <p:txBody>
          <a:bodyPr/>
          <a:lstStyle/>
          <a:p>
            <a:r>
              <a:rPr lang="en-US">
                <a:latin typeface="Calibri" charset="0"/>
                <a:ea typeface="MS PGothic" charset="0"/>
              </a:rPr>
              <a:t>Thomas Morgan (remember him?) and his student,  Alfred Sturtevant, were the first to really describe crossing over when while studying X-linked genes.</a:t>
            </a:r>
          </a:p>
          <a:p>
            <a:endParaRPr lang="en-US">
              <a:latin typeface="Calibri" charset="0"/>
              <a:ea typeface="MS PGothic" charset="0"/>
            </a:endParaRPr>
          </a:p>
        </p:txBody>
      </p:sp>
    </p:spTree>
    <p:extLst>
      <p:ext uri="{BB962C8B-B14F-4D97-AF65-F5344CB8AC3E}">
        <p14:creationId xmlns:p14="http://schemas.microsoft.com/office/powerpoint/2010/main" val="3964851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endParaRPr lang="en-US">
              <a:latin typeface="Calibri" charset="0"/>
              <a:ea typeface="MS PGothic" charset="0"/>
            </a:endParaRPr>
          </a:p>
        </p:txBody>
      </p:sp>
      <p:sp>
        <p:nvSpPr>
          <p:cNvPr id="35842" name="Content Placeholder 2"/>
          <p:cNvSpPr>
            <a:spLocks noGrp="1"/>
          </p:cNvSpPr>
          <p:nvPr>
            <p:ph idx="4294967295"/>
          </p:nvPr>
        </p:nvSpPr>
        <p:spPr/>
        <p:txBody>
          <a:bodyPr/>
          <a:lstStyle/>
          <a:p>
            <a:r>
              <a:rPr lang="en-US">
                <a:latin typeface="Calibri" charset="0"/>
                <a:ea typeface="MS PGothic" charset="0"/>
              </a:rPr>
              <a:t>Morgan looked at X-linked genes 2 at a time.</a:t>
            </a:r>
          </a:p>
          <a:p>
            <a:pPr>
              <a:buFont typeface="Arial" charset="0"/>
              <a:buNone/>
            </a:pPr>
            <a:r>
              <a:rPr lang="en-US">
                <a:latin typeface="Calibri" charset="0"/>
                <a:ea typeface="MS PGothic" charset="0"/>
              </a:rPr>
              <a:t>	e.g.  yellow body and white eyes</a:t>
            </a:r>
          </a:p>
          <a:p>
            <a:pPr>
              <a:buFont typeface="Arial" charset="0"/>
              <a:buNone/>
            </a:pPr>
            <a:r>
              <a:rPr lang="en-US">
                <a:latin typeface="Calibri" charset="0"/>
                <a:ea typeface="MS PGothic" charset="0"/>
              </a:rPr>
              <a:t>		   white eyes and miniature</a:t>
            </a:r>
          </a:p>
          <a:p>
            <a:pPr>
              <a:buFont typeface="Arial" charset="0"/>
              <a:buNone/>
            </a:pPr>
            <a:endParaRPr lang="en-US">
              <a:latin typeface="Calibri" charset="0"/>
              <a:ea typeface="MS PGothic" charset="0"/>
            </a:endParaRPr>
          </a:p>
          <a:p>
            <a:pPr>
              <a:buFont typeface="Arial" charset="0"/>
              <a:buNone/>
            </a:pPr>
            <a:r>
              <a:rPr lang="en-US">
                <a:latin typeface="Calibri" charset="0"/>
                <a:ea typeface="MS PGothic" charset="0"/>
              </a:rPr>
              <a:t>…Sound familiar?......</a:t>
            </a:r>
          </a:p>
          <a:p>
            <a:pPr>
              <a:buFont typeface="Arial" charset="0"/>
              <a:buNone/>
            </a:pPr>
            <a:endParaRPr lang="en-US">
              <a:latin typeface="Calibri" charset="0"/>
              <a:ea typeface="MS PGothic" charset="0"/>
            </a:endParaRPr>
          </a:p>
        </p:txBody>
      </p:sp>
    </p:spTree>
    <p:extLst>
      <p:ext uri="{BB962C8B-B14F-4D97-AF65-F5344CB8AC3E}">
        <p14:creationId xmlns:p14="http://schemas.microsoft.com/office/powerpoint/2010/main" val="2249418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endParaRPr lang="en-US">
              <a:latin typeface="Calibri" charset="0"/>
              <a:ea typeface="MS PGothic" charset="0"/>
            </a:endParaRPr>
          </a:p>
        </p:txBody>
      </p:sp>
      <p:sp>
        <p:nvSpPr>
          <p:cNvPr id="36866" name="Content Placeholder 2"/>
          <p:cNvSpPr>
            <a:spLocks noGrp="1"/>
          </p:cNvSpPr>
          <p:nvPr>
            <p:ph idx="4294967295"/>
          </p:nvPr>
        </p:nvSpPr>
        <p:spPr>
          <a:xfrm>
            <a:off x="198427" y="591807"/>
            <a:ext cx="8488373" cy="5794675"/>
          </a:xfrm>
        </p:spPr>
        <p:txBody>
          <a:bodyPr/>
          <a:lstStyle/>
          <a:p>
            <a:r>
              <a:rPr lang="en-US" dirty="0">
                <a:latin typeface="Calibri" charset="0"/>
                <a:ea typeface="MS PGothic" charset="0"/>
              </a:rPr>
              <a:t>Noted they </a:t>
            </a:r>
            <a:r>
              <a:rPr lang="en-US" i="1" dirty="0">
                <a:latin typeface="Calibri" charset="0"/>
                <a:ea typeface="MS PGothic" charset="0"/>
              </a:rPr>
              <a:t>appeared</a:t>
            </a:r>
            <a:r>
              <a:rPr lang="en-US" dirty="0">
                <a:latin typeface="Calibri" charset="0"/>
                <a:ea typeface="MS PGothic" charset="0"/>
              </a:rPr>
              <a:t> to be unlinked some of the time, forming new combinations in a small proportion F2 offspring.</a:t>
            </a:r>
          </a:p>
          <a:p>
            <a:endParaRPr lang="en-US" dirty="0">
              <a:latin typeface="Calibri" charset="0"/>
              <a:ea typeface="MS PGothic" charset="0"/>
            </a:endParaRPr>
          </a:p>
          <a:p>
            <a:pPr>
              <a:buFont typeface="Arial" charset="0"/>
              <a:buNone/>
            </a:pPr>
            <a:r>
              <a:rPr lang="en-US" dirty="0">
                <a:latin typeface="Calibri" charset="0"/>
                <a:ea typeface="MS PGothic" charset="0"/>
              </a:rPr>
              <a:t>e.g.  in crosses analyzing yellow body and white eyes, about </a:t>
            </a:r>
            <a:r>
              <a:rPr lang="en-US" dirty="0" smtClean="0">
                <a:latin typeface="Calibri" charset="0"/>
                <a:ea typeface="MS PGothic" charset="0"/>
              </a:rPr>
              <a:t>0.5</a:t>
            </a:r>
            <a:r>
              <a:rPr lang="en-US" dirty="0">
                <a:latin typeface="Calibri" charset="0"/>
                <a:ea typeface="MS PGothic" charset="0"/>
              </a:rPr>
              <a:t>% of the offspring showed the </a:t>
            </a:r>
            <a:r>
              <a:rPr lang="en-US" i="1" dirty="0">
                <a:latin typeface="Calibri" charset="0"/>
                <a:ea typeface="MS PGothic" charset="0"/>
              </a:rPr>
              <a:t>y</a:t>
            </a:r>
            <a:r>
              <a:rPr lang="en-US" dirty="0">
                <a:latin typeface="Calibri" charset="0"/>
                <a:ea typeface="MS PGothic" charset="0"/>
              </a:rPr>
              <a:t> allele and the </a:t>
            </a:r>
            <a:r>
              <a:rPr lang="en-US" i="1" dirty="0">
                <a:latin typeface="Calibri" charset="0"/>
                <a:ea typeface="MS PGothic" charset="0"/>
              </a:rPr>
              <a:t>w</a:t>
            </a:r>
            <a:r>
              <a:rPr lang="en-US" dirty="0">
                <a:latin typeface="Calibri" charset="0"/>
                <a:ea typeface="MS PGothic" charset="0"/>
              </a:rPr>
              <a:t> allele apparently switching places during gamete formation. </a:t>
            </a:r>
            <a:endParaRPr lang="en-US" dirty="0" smtClean="0">
              <a:latin typeface="Calibri" charset="0"/>
              <a:ea typeface="MS PGothic" charset="0"/>
            </a:endParaRPr>
          </a:p>
          <a:p>
            <a:pPr>
              <a:buFont typeface="Arial" charset="0"/>
              <a:buNone/>
            </a:pPr>
            <a:r>
              <a:rPr lang="en-US" dirty="0" smtClean="0">
                <a:latin typeface="Calibri" charset="0"/>
                <a:ea typeface="MS PGothic" charset="0"/>
              </a:rPr>
              <a:t>(99.5% of the time the alleles did not swap places) </a:t>
            </a:r>
            <a:r>
              <a:rPr lang="en-US" dirty="0">
                <a:latin typeface="Calibri" charset="0"/>
                <a:ea typeface="MS PGothic" charset="0"/>
              </a:rPr>
              <a:t>(Figure 5-3)</a:t>
            </a: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31579565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p:txBody>
          <a:bodyPr/>
          <a:lstStyle/>
          <a:p>
            <a:endParaRPr lang="en-US">
              <a:latin typeface="Calibri" charset="0"/>
              <a:ea typeface="MS PGothic" charset="0"/>
            </a:endParaRPr>
          </a:p>
        </p:txBody>
      </p:sp>
      <p:sp>
        <p:nvSpPr>
          <p:cNvPr id="37890" name="Content Placeholder 2"/>
          <p:cNvSpPr>
            <a:spLocks noGrp="1"/>
          </p:cNvSpPr>
          <p:nvPr>
            <p:ph idx="4294967295"/>
          </p:nvPr>
        </p:nvSpPr>
        <p:spPr/>
        <p:txBody>
          <a:bodyPr>
            <a:normAutofit fontScale="92500"/>
          </a:bodyPr>
          <a:lstStyle/>
          <a:p>
            <a:r>
              <a:rPr lang="en-US" dirty="0">
                <a:latin typeface="Calibri" charset="0"/>
                <a:ea typeface="MS PGothic" charset="0"/>
              </a:rPr>
              <a:t>Oddly, other pairs of X-linked genes recombined at different frequencies.</a:t>
            </a:r>
          </a:p>
          <a:p>
            <a:endParaRPr lang="en-US" dirty="0">
              <a:latin typeface="Calibri" charset="0"/>
              <a:ea typeface="MS PGothic" charset="0"/>
            </a:endParaRPr>
          </a:p>
          <a:p>
            <a:r>
              <a:rPr lang="en-US" dirty="0">
                <a:latin typeface="Calibri" charset="0"/>
                <a:ea typeface="MS PGothic" charset="0"/>
              </a:rPr>
              <a:t>in crosses analyzing white eyes and miniature phenotype, about 34.5% of the offspring showed the </a:t>
            </a:r>
            <a:r>
              <a:rPr lang="en-US" i="1" dirty="0">
                <a:latin typeface="Calibri" charset="0"/>
                <a:ea typeface="MS PGothic" charset="0"/>
              </a:rPr>
              <a:t>w</a:t>
            </a:r>
            <a:r>
              <a:rPr lang="en-US" dirty="0">
                <a:latin typeface="Calibri" charset="0"/>
                <a:ea typeface="MS PGothic" charset="0"/>
              </a:rPr>
              <a:t> allele and the </a:t>
            </a:r>
            <a:r>
              <a:rPr lang="en-US" i="1" dirty="0">
                <a:latin typeface="Calibri" charset="0"/>
                <a:ea typeface="MS PGothic" charset="0"/>
              </a:rPr>
              <a:t>m</a:t>
            </a:r>
            <a:r>
              <a:rPr lang="en-US" dirty="0">
                <a:latin typeface="Calibri" charset="0"/>
                <a:ea typeface="MS PGothic" charset="0"/>
              </a:rPr>
              <a:t> allele apparently switching places during gamete formation. </a:t>
            </a:r>
            <a:endParaRPr lang="en-US" dirty="0" smtClean="0">
              <a:latin typeface="Calibri" charset="0"/>
              <a:ea typeface="MS PGothic" charset="0"/>
            </a:endParaRPr>
          </a:p>
          <a:p>
            <a:r>
              <a:rPr lang="en-US" dirty="0" smtClean="0">
                <a:latin typeface="Calibri" charset="0"/>
                <a:ea typeface="MS PGothic" charset="0"/>
              </a:rPr>
              <a:t>(65.5% of the time the alleles did not switch) </a:t>
            </a:r>
            <a:r>
              <a:rPr lang="en-US" dirty="0">
                <a:latin typeface="Calibri" charset="0"/>
                <a:ea typeface="MS PGothic" charset="0"/>
              </a:rPr>
              <a:t>(Figure 5-3)</a:t>
            </a:r>
          </a:p>
        </p:txBody>
      </p:sp>
    </p:spTree>
    <p:extLst>
      <p:ext uri="{BB962C8B-B14F-4D97-AF65-F5344CB8AC3E}">
        <p14:creationId xmlns:p14="http://schemas.microsoft.com/office/powerpoint/2010/main" val="13380810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latin typeface="Arial" charset="0"/>
              </a:rPr>
              <a:t>Figure 5.3</a:t>
            </a:r>
          </a:p>
        </p:txBody>
      </p:sp>
      <p:pic>
        <p:nvPicPr>
          <p:cNvPr id="38914" name="Picture 12" descr="05_03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97013" y="379413"/>
            <a:ext cx="61483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67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r>
              <a:rPr lang="en-US">
                <a:latin typeface="Calibri" charset="0"/>
                <a:ea typeface="MS PGothic" charset="0"/>
                <a:cs typeface="MS PGothic" charset="0"/>
              </a:rPr>
              <a:t>Chapter 5 – Linkage/Crossing over/ Chromosome mapping</a:t>
            </a:r>
          </a:p>
        </p:txBody>
      </p:sp>
      <p:sp>
        <p:nvSpPr>
          <p:cNvPr id="45058" name="Content Placeholder 2"/>
          <p:cNvSpPr>
            <a:spLocks noGrp="1"/>
          </p:cNvSpPr>
          <p:nvPr>
            <p:ph idx="1"/>
          </p:nvPr>
        </p:nvSpPr>
        <p:spPr/>
        <p:txBody>
          <a:bodyPr/>
          <a:lstStyle/>
          <a:p>
            <a:r>
              <a:rPr lang="en-US">
                <a:latin typeface="Calibri" charset="0"/>
                <a:ea typeface="MS PGothic" charset="0"/>
                <a:cs typeface="MS PGothic" charset="0"/>
              </a:rPr>
              <a:t>We have spent much time studying one or a small number of genes contributing to specific traits:</a:t>
            </a:r>
          </a:p>
          <a:p>
            <a:endParaRPr lang="en-US">
              <a:latin typeface="Calibri" charset="0"/>
              <a:ea typeface="MS PGothic" charset="0"/>
              <a:cs typeface="MS PGothic" charset="0"/>
            </a:endParaRPr>
          </a:p>
          <a:p>
            <a:pPr lvl="1"/>
            <a:r>
              <a:rPr lang="en-US">
                <a:latin typeface="Calibri" charset="0"/>
                <a:ea typeface="MS PGothic" charset="0"/>
                <a:cs typeface="MS PGothic" charset="0"/>
              </a:rPr>
              <a:t> e.g.     Isoagglutinogen gene---blood type</a:t>
            </a:r>
          </a:p>
          <a:p>
            <a:pPr lvl="1"/>
            <a:endParaRPr lang="en-US">
              <a:latin typeface="Calibri" charset="0"/>
              <a:ea typeface="MS PGothic" charset="0"/>
              <a:cs typeface="MS PGothic" charset="0"/>
            </a:endParaRPr>
          </a:p>
          <a:p>
            <a:pPr lvl="1"/>
            <a:endParaRPr lang="en-US">
              <a:latin typeface="Calibri" charset="0"/>
              <a:ea typeface="MS PGothic" charset="0"/>
              <a:cs typeface="MS PGothic" charset="0"/>
            </a:endParaRPr>
          </a:p>
          <a:p>
            <a:pPr lvl="1">
              <a:buFont typeface="Arial" charset="0"/>
              <a:buNone/>
            </a:pPr>
            <a:endParaRPr lang="en-US">
              <a:latin typeface="Calibri" charset="0"/>
              <a:ea typeface="MS PGothic" charset="0"/>
              <a:cs typeface="MS PGothic" charset="0"/>
            </a:endParaRPr>
          </a:p>
        </p:txBody>
      </p:sp>
    </p:spTree>
    <p:extLst>
      <p:ext uri="{BB962C8B-B14F-4D97-AF65-F5344CB8AC3E}">
        <p14:creationId xmlns:p14="http://schemas.microsoft.com/office/powerpoint/2010/main" val="32511787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endParaRPr lang="en-US">
              <a:latin typeface="Calibri" charset="0"/>
              <a:ea typeface="MS PGothic" charset="0"/>
            </a:endParaRPr>
          </a:p>
        </p:txBody>
      </p:sp>
      <p:sp>
        <p:nvSpPr>
          <p:cNvPr id="40962" name="Content Placeholder 2"/>
          <p:cNvSpPr>
            <a:spLocks noGrp="1"/>
          </p:cNvSpPr>
          <p:nvPr>
            <p:ph idx="4294967295"/>
          </p:nvPr>
        </p:nvSpPr>
        <p:spPr>
          <a:xfrm>
            <a:off x="457200" y="1600200"/>
            <a:ext cx="8229600" cy="4953000"/>
          </a:xfrm>
        </p:spPr>
        <p:txBody>
          <a:bodyPr/>
          <a:lstStyle/>
          <a:p>
            <a:r>
              <a:rPr lang="en-US" dirty="0" smtClean="0">
                <a:latin typeface="Calibri" charset="0"/>
                <a:ea typeface="MS PGothic" charset="0"/>
              </a:rPr>
              <a:t>Sturtevant</a:t>
            </a:r>
            <a:r>
              <a:rPr lang="ja-JP" altLang="en-US" dirty="0" smtClean="0">
                <a:latin typeface="Calibri" charset="0"/>
                <a:ea typeface="MS PGothic" charset="0"/>
              </a:rPr>
              <a:t>’</a:t>
            </a:r>
            <a:r>
              <a:rPr lang="en-US" altLang="ja-JP" dirty="0" smtClean="0">
                <a:latin typeface="Calibri" charset="0"/>
                <a:ea typeface="MS PGothic" charset="0"/>
              </a:rPr>
              <a:t>s </a:t>
            </a:r>
            <a:r>
              <a:rPr lang="en-US" altLang="ja-JP" dirty="0">
                <a:latin typeface="Calibri" charset="0"/>
                <a:ea typeface="MS PGothic" charset="0"/>
              </a:rPr>
              <a:t>conclusion: </a:t>
            </a:r>
          </a:p>
          <a:p>
            <a:pPr>
              <a:buFont typeface="Arial" charset="0"/>
              <a:buNone/>
            </a:pPr>
            <a:r>
              <a:rPr lang="en-US" dirty="0">
                <a:latin typeface="Calibri" charset="0"/>
                <a:ea typeface="MS PGothic" charset="0"/>
              </a:rPr>
              <a:t>	1) linked genes </a:t>
            </a:r>
            <a:r>
              <a:rPr lang="en-US" i="1" dirty="0">
                <a:latin typeface="Calibri" charset="0"/>
                <a:ea typeface="MS PGothic" charset="0"/>
              </a:rPr>
              <a:t>do</a:t>
            </a:r>
            <a:r>
              <a:rPr lang="en-US" dirty="0">
                <a:latin typeface="Calibri" charset="0"/>
                <a:ea typeface="MS PGothic" charset="0"/>
              </a:rPr>
              <a:t> physically separate as a result of crossing over during meiosis</a:t>
            </a:r>
          </a:p>
          <a:p>
            <a:pPr>
              <a:buFont typeface="Arial" charset="0"/>
              <a:buNone/>
            </a:pPr>
            <a:endParaRPr lang="en-US" dirty="0">
              <a:latin typeface="Calibri" charset="0"/>
              <a:ea typeface="MS PGothic" charset="0"/>
            </a:endParaRPr>
          </a:p>
          <a:p>
            <a:pPr>
              <a:buFont typeface="Arial" charset="0"/>
              <a:buNone/>
            </a:pPr>
            <a:r>
              <a:rPr lang="en-US" dirty="0">
                <a:latin typeface="Calibri" charset="0"/>
                <a:ea typeface="MS PGothic" charset="0"/>
              </a:rPr>
              <a:t>	2) Different  crossing over/recombination frequencies reflect physical distances between loci.</a:t>
            </a:r>
          </a:p>
          <a:p>
            <a:pPr>
              <a:buFont typeface="Arial" charset="0"/>
              <a:buNone/>
            </a:pPr>
            <a:r>
              <a:rPr lang="en-US" dirty="0">
                <a:latin typeface="Calibri" charset="0"/>
                <a:ea typeface="MS PGothic" charset="0"/>
              </a:rPr>
              <a:t>3)   Closely spaced genes are less likely to undergo crossing over.</a:t>
            </a:r>
          </a:p>
        </p:txBody>
      </p:sp>
    </p:spTree>
    <p:extLst>
      <p:ext uri="{BB962C8B-B14F-4D97-AF65-F5344CB8AC3E}">
        <p14:creationId xmlns:p14="http://schemas.microsoft.com/office/powerpoint/2010/main" val="14476935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p:txBody>
          <a:bodyPr/>
          <a:lstStyle/>
          <a:p>
            <a:endParaRPr lang="en-US">
              <a:latin typeface="Calibri" charset="0"/>
              <a:ea typeface="MS PGothic" charset="0"/>
            </a:endParaRPr>
          </a:p>
        </p:txBody>
      </p:sp>
      <p:sp>
        <p:nvSpPr>
          <p:cNvPr id="41986" name="Content Placeholder 2"/>
          <p:cNvSpPr>
            <a:spLocks noGrp="1"/>
          </p:cNvSpPr>
          <p:nvPr>
            <p:ph idx="4294967295"/>
          </p:nvPr>
        </p:nvSpPr>
        <p:spPr>
          <a:xfrm>
            <a:off x="381000" y="1676400"/>
            <a:ext cx="8229600" cy="4525963"/>
          </a:xfrm>
        </p:spPr>
        <p:txBody>
          <a:bodyPr/>
          <a:lstStyle/>
          <a:p>
            <a:r>
              <a:rPr lang="en-US">
                <a:latin typeface="Calibri" charset="0"/>
                <a:ea typeface="MS PGothic" charset="0"/>
              </a:rPr>
              <a:t>Distances determined by recombination frequencies are not  actual physical distances, but do reflect relative distances between genes.</a:t>
            </a:r>
          </a:p>
          <a:p>
            <a:endParaRPr lang="en-US">
              <a:latin typeface="Calibri" charset="0"/>
              <a:ea typeface="MS PGothic" charset="0"/>
            </a:endParaRPr>
          </a:p>
          <a:p>
            <a:r>
              <a:rPr lang="en-US">
                <a:latin typeface="Calibri" charset="0"/>
                <a:ea typeface="MS PGothic" charset="0"/>
              </a:rPr>
              <a:t>Units are centiMorgans (</a:t>
            </a:r>
            <a:r>
              <a:rPr lang="en-US" b="1">
                <a:solidFill>
                  <a:srgbClr val="FF0000"/>
                </a:solidFill>
                <a:latin typeface="Calibri" charset="0"/>
                <a:ea typeface="MS PGothic" charset="0"/>
              </a:rPr>
              <a:t>cM</a:t>
            </a:r>
            <a:r>
              <a:rPr lang="en-US">
                <a:latin typeface="Calibri" charset="0"/>
                <a:ea typeface="MS PGothic" charset="0"/>
              </a:rPr>
              <a:t>) or map units (</a:t>
            </a:r>
            <a:r>
              <a:rPr lang="en-US" b="1">
                <a:solidFill>
                  <a:srgbClr val="FF0000"/>
                </a:solidFill>
                <a:latin typeface="Calibri" charset="0"/>
                <a:ea typeface="MS PGothic" charset="0"/>
              </a:rPr>
              <a:t>mu</a:t>
            </a:r>
            <a:r>
              <a:rPr lang="en-US">
                <a:latin typeface="Calibri" charset="0"/>
                <a:ea typeface="MS PGothic" charset="0"/>
              </a:rPr>
              <a:t>)</a:t>
            </a:r>
          </a:p>
        </p:txBody>
      </p:sp>
    </p:spTree>
    <p:extLst>
      <p:ext uri="{BB962C8B-B14F-4D97-AF65-F5344CB8AC3E}">
        <p14:creationId xmlns:p14="http://schemas.microsoft.com/office/powerpoint/2010/main" val="19287540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rPr>
              <a:t>Figure 5.4</a:t>
            </a:r>
          </a:p>
        </p:txBody>
      </p:sp>
      <p:pic>
        <p:nvPicPr>
          <p:cNvPr id="43010" name="Picture 12" descr="05_04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3486"/>
          <a:stretch>
            <a:fillRect/>
          </a:stretch>
        </p:blipFill>
        <p:spPr bwMode="auto">
          <a:xfrm>
            <a:off x="304800" y="2438400"/>
            <a:ext cx="85328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4"/>
          <p:cNvSpPr txBox="1">
            <a:spLocks noChangeArrowheads="1"/>
          </p:cNvSpPr>
          <p:nvPr/>
        </p:nvSpPr>
        <p:spPr bwMode="auto">
          <a:xfrm>
            <a:off x="1066800" y="6096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Morgan</a:t>
            </a:r>
            <a:r>
              <a:rPr lang="ja-JP" altLang="en-US"/>
              <a:t>’</a:t>
            </a:r>
            <a:r>
              <a:rPr lang="en-US" altLang="ja-JP">
                <a:cs typeface="Arial" charset="0"/>
              </a:rPr>
              <a:t>s data was used to create a map showing the relative distance between the genes.</a:t>
            </a:r>
            <a:endParaRPr lang="en-US">
              <a:cs typeface="Arial" charset="0"/>
            </a:endParaRPr>
          </a:p>
        </p:txBody>
      </p:sp>
      <p:sp>
        <p:nvSpPr>
          <p:cNvPr id="7" name="Rectangle 6"/>
          <p:cNvSpPr/>
          <p:nvPr/>
        </p:nvSpPr>
        <p:spPr>
          <a:xfrm>
            <a:off x="685800" y="3810000"/>
            <a:ext cx="624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Aa</a:t>
            </a:r>
            <a:endParaRPr lang="en-US" dirty="0"/>
          </a:p>
        </p:txBody>
      </p:sp>
      <p:sp>
        <p:nvSpPr>
          <p:cNvPr id="43013" name="TextBox 7"/>
          <p:cNvSpPr txBox="1">
            <a:spLocks noChangeArrowheads="1"/>
          </p:cNvSpPr>
          <p:nvPr/>
        </p:nvSpPr>
        <p:spPr bwMode="auto">
          <a:xfrm>
            <a:off x="1219200" y="5257800"/>
            <a:ext cx="655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**The two, 2-point crosses would not show order, unless all combinations of genes were analyzed. </a:t>
            </a:r>
          </a:p>
        </p:txBody>
      </p:sp>
    </p:spTree>
    <p:extLst>
      <p:ext uri="{BB962C8B-B14F-4D97-AF65-F5344CB8AC3E}">
        <p14:creationId xmlns:p14="http://schemas.microsoft.com/office/powerpoint/2010/main" val="9544649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atin typeface="Calibri" charset="0"/>
                <a:ea typeface="MS PGothic" charset="0"/>
              </a:rPr>
              <a:t> Quick summary…linked genes</a:t>
            </a:r>
          </a:p>
        </p:txBody>
      </p:sp>
      <p:sp>
        <p:nvSpPr>
          <p:cNvPr id="45058" name="Content Placeholder 2"/>
          <p:cNvSpPr>
            <a:spLocks noGrp="1"/>
          </p:cNvSpPr>
          <p:nvPr>
            <p:ph idx="1"/>
          </p:nvPr>
        </p:nvSpPr>
        <p:spPr/>
        <p:txBody>
          <a:bodyPr/>
          <a:lstStyle/>
          <a:p>
            <a:pPr eaLnBrk="1" hangingPunct="1"/>
            <a:r>
              <a:rPr lang="en-US">
                <a:latin typeface="Calibri" charset="0"/>
                <a:ea typeface="MS PGothic" charset="0"/>
              </a:rPr>
              <a:t>We</a:t>
            </a:r>
            <a:r>
              <a:rPr lang="ja-JP" altLang="en-US">
                <a:latin typeface="Calibri" charset="0"/>
                <a:ea typeface="MS PGothic" charset="0"/>
              </a:rPr>
              <a:t>’</a:t>
            </a:r>
            <a:r>
              <a:rPr lang="en-US" altLang="ja-JP">
                <a:latin typeface="Calibri" charset="0"/>
                <a:ea typeface="MS PGothic" charset="0"/>
              </a:rPr>
              <a:t>ve defined linked genes.</a:t>
            </a:r>
          </a:p>
          <a:p>
            <a:pPr eaLnBrk="1" hangingPunct="1">
              <a:buFont typeface="Arial" charset="0"/>
              <a:buNone/>
            </a:pPr>
            <a:endParaRPr lang="en-US">
              <a:latin typeface="Calibri" charset="0"/>
              <a:ea typeface="MS PGothic" charset="0"/>
            </a:endParaRPr>
          </a:p>
          <a:p>
            <a:pPr eaLnBrk="1" hangingPunct="1"/>
            <a:r>
              <a:rPr lang="en-US">
                <a:latin typeface="Calibri" charset="0"/>
                <a:ea typeface="MS PGothic" charset="0"/>
              </a:rPr>
              <a:t>We</a:t>
            </a:r>
            <a:r>
              <a:rPr lang="ja-JP" altLang="en-US">
                <a:latin typeface="Calibri" charset="0"/>
                <a:ea typeface="MS PGothic" charset="0"/>
              </a:rPr>
              <a:t>’</a:t>
            </a:r>
            <a:r>
              <a:rPr lang="en-US" altLang="ja-JP">
                <a:latin typeface="Calibri" charset="0"/>
                <a:ea typeface="MS PGothic" charset="0"/>
              </a:rPr>
              <a:t>ve noted that independent assortment does not occur, with linked genes.</a:t>
            </a:r>
          </a:p>
          <a:p>
            <a:pPr eaLnBrk="1" hangingPunct="1">
              <a:buFont typeface="Arial" charset="0"/>
              <a:buNone/>
            </a:pPr>
            <a:endParaRPr lang="en-US">
              <a:latin typeface="Calibri" charset="0"/>
              <a:ea typeface="MS PGothic" charset="0"/>
            </a:endParaRPr>
          </a:p>
          <a:p>
            <a:pPr eaLnBrk="1" hangingPunct="1"/>
            <a:r>
              <a:rPr lang="en-US">
                <a:latin typeface="Calibri" charset="0"/>
                <a:ea typeface="MS PGothic" charset="0"/>
              </a:rPr>
              <a:t>We</a:t>
            </a:r>
            <a:r>
              <a:rPr lang="ja-JP" altLang="en-US">
                <a:latin typeface="Calibri" charset="0"/>
                <a:ea typeface="MS PGothic" charset="0"/>
              </a:rPr>
              <a:t>’</a:t>
            </a:r>
            <a:r>
              <a:rPr lang="en-US" altLang="ja-JP">
                <a:latin typeface="Calibri" charset="0"/>
                <a:ea typeface="MS PGothic" charset="0"/>
              </a:rPr>
              <a:t>ve noted that linked alleles can separate if crossing over occurs between them.</a:t>
            </a:r>
            <a:endParaRPr lang="en-US">
              <a:latin typeface="Calibri" charset="0"/>
              <a:ea typeface="MS PGothic" charset="0"/>
            </a:endParaRPr>
          </a:p>
        </p:txBody>
      </p:sp>
    </p:spTree>
    <p:extLst>
      <p:ext uri="{BB962C8B-B14F-4D97-AF65-F5344CB8AC3E}">
        <p14:creationId xmlns:p14="http://schemas.microsoft.com/office/powerpoint/2010/main" val="3942836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US">
              <a:latin typeface="Calibri" charset="0"/>
              <a:ea typeface="MS PGothic" charset="0"/>
            </a:endParaRPr>
          </a:p>
        </p:txBody>
      </p:sp>
      <p:sp>
        <p:nvSpPr>
          <p:cNvPr id="46082" name="Content Placeholder 2"/>
          <p:cNvSpPr>
            <a:spLocks noGrp="1"/>
          </p:cNvSpPr>
          <p:nvPr>
            <p:ph idx="1"/>
          </p:nvPr>
        </p:nvSpPr>
        <p:spPr/>
        <p:txBody>
          <a:bodyPr/>
          <a:lstStyle/>
          <a:p>
            <a:pPr eaLnBrk="1" hangingPunct="1"/>
            <a:r>
              <a:rPr lang="en-US">
                <a:latin typeface="Calibri" charset="0"/>
                <a:ea typeface="MS PGothic" charset="0"/>
              </a:rPr>
              <a:t>Crossover occurs more frequently, the farther apart 2 genes are on the same chromosome.</a:t>
            </a:r>
          </a:p>
          <a:p>
            <a:pPr eaLnBrk="1" hangingPunct="1">
              <a:buFont typeface="Arial" charset="0"/>
              <a:buNone/>
            </a:pPr>
            <a:endParaRPr lang="en-US">
              <a:latin typeface="Calibri" charset="0"/>
              <a:ea typeface="MS PGothic" charset="0"/>
            </a:endParaRPr>
          </a:p>
          <a:p>
            <a:pPr eaLnBrk="1" hangingPunct="1">
              <a:buFont typeface="Arial" charset="0"/>
              <a:buNone/>
            </a:pPr>
            <a:r>
              <a:rPr lang="en-US" b="1">
                <a:latin typeface="Calibri" charset="0"/>
                <a:ea typeface="MS PGothic" charset="0"/>
              </a:rPr>
              <a:t>		           A     b				                      C</a:t>
            </a:r>
          </a:p>
          <a:p>
            <a:pPr eaLnBrk="1" hangingPunct="1">
              <a:buFont typeface="Arial" charset="0"/>
              <a:buNone/>
            </a:pPr>
            <a:r>
              <a:rPr lang="en-US" b="1">
                <a:latin typeface="Calibri" charset="0"/>
                <a:ea typeface="MS PGothic" charset="0"/>
              </a:rPr>
              <a:t>     </a:t>
            </a:r>
          </a:p>
          <a:p>
            <a:pPr eaLnBrk="1" hangingPunct="1">
              <a:buFont typeface="Arial" charset="0"/>
              <a:buNone/>
            </a:pPr>
            <a:r>
              <a:rPr lang="en-US" b="1">
                <a:latin typeface="Calibri" charset="0"/>
                <a:ea typeface="MS PGothic" charset="0"/>
              </a:rPr>
              <a:t>		          a     B				                           c          </a:t>
            </a:r>
          </a:p>
        </p:txBody>
      </p:sp>
      <p:grpSp>
        <p:nvGrpSpPr>
          <p:cNvPr id="46083" name="Group 10"/>
          <p:cNvGrpSpPr>
            <a:grpSpLocks/>
          </p:cNvGrpSpPr>
          <p:nvPr/>
        </p:nvGrpSpPr>
        <p:grpSpPr bwMode="auto">
          <a:xfrm>
            <a:off x="1066800" y="3810000"/>
            <a:ext cx="7391400" cy="152400"/>
            <a:chOff x="1066800" y="3810000"/>
            <a:chExt cx="7391400" cy="152400"/>
          </a:xfrm>
        </p:grpSpPr>
        <p:sp>
          <p:nvSpPr>
            <p:cNvPr id="4" name="Oval 3"/>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bwMode="auto">
          <a:xfrm>
            <a:off x="1066800" y="43434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6019800" y="43434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p:nvPr/>
        </p:nvCxnSpPr>
        <p:spPr bwMode="auto">
          <a:xfrm rot="5400000">
            <a:off x="1981200" y="4419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a:off x="2590800" y="4419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a:off x="6629400" y="4419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4112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US">
              <a:latin typeface="Calibri" charset="0"/>
              <a:ea typeface="MS PGothic" charset="0"/>
            </a:endParaRPr>
          </a:p>
        </p:txBody>
      </p:sp>
      <p:sp>
        <p:nvSpPr>
          <p:cNvPr id="47106" name="Content Placeholder 2"/>
          <p:cNvSpPr>
            <a:spLocks noGrp="1"/>
          </p:cNvSpPr>
          <p:nvPr>
            <p:ph idx="1"/>
          </p:nvPr>
        </p:nvSpPr>
        <p:spPr>
          <a:xfrm>
            <a:off x="457200" y="1600200"/>
            <a:ext cx="8229600" cy="5105400"/>
          </a:xfrm>
        </p:spPr>
        <p:txBody>
          <a:bodyPr/>
          <a:lstStyle/>
          <a:p>
            <a:pPr eaLnBrk="1" hangingPunct="1"/>
            <a:r>
              <a:rPr lang="en-US">
                <a:latin typeface="Calibri" charset="0"/>
                <a:ea typeface="MS PGothic" charset="0"/>
              </a:rPr>
              <a:t>The frequency in which crossover is noted, becomes a recombination gene distance (in cM or mu)</a:t>
            </a:r>
          </a:p>
          <a:p>
            <a:pPr eaLnBrk="1" hangingPunct="1">
              <a:buFont typeface="Arial" charset="0"/>
              <a:buNone/>
            </a:pPr>
            <a:endParaRPr lang="en-US">
              <a:latin typeface="Calibri" charset="0"/>
              <a:ea typeface="MS PGothic" charset="0"/>
            </a:endParaRPr>
          </a:p>
          <a:p>
            <a:pPr eaLnBrk="1" hangingPunct="1">
              <a:buFont typeface="Arial" charset="0"/>
              <a:buNone/>
            </a:pPr>
            <a:r>
              <a:rPr lang="en-US" b="1">
                <a:latin typeface="Calibri" charset="0"/>
                <a:ea typeface="MS PGothic" charset="0"/>
              </a:rPr>
              <a:t>		    		 A     b				       				C</a:t>
            </a:r>
          </a:p>
          <a:p>
            <a:pPr eaLnBrk="1" hangingPunct="1">
              <a:buFont typeface="Arial" charset="0"/>
              <a:buNone/>
            </a:pPr>
            <a:r>
              <a:rPr lang="en-US" b="1">
                <a:latin typeface="Calibri" charset="0"/>
                <a:ea typeface="MS PGothic" charset="0"/>
              </a:rPr>
              <a:t>     </a:t>
            </a:r>
          </a:p>
          <a:p>
            <a:pPr eaLnBrk="1" hangingPunct="1">
              <a:buFont typeface="Arial" charset="0"/>
              <a:buNone/>
            </a:pPr>
            <a:r>
              <a:rPr lang="en-US" b="1">
                <a:latin typeface="Calibri" charset="0"/>
                <a:ea typeface="MS PGothic" charset="0"/>
              </a:rPr>
              <a:t>		     	 a     B				       			 c          </a:t>
            </a:r>
          </a:p>
          <a:p>
            <a:pPr eaLnBrk="1" hangingPunct="1">
              <a:buFont typeface="Arial" charset="0"/>
              <a:buNone/>
            </a:pPr>
            <a:r>
              <a:rPr lang="en-US" sz="2400">
                <a:latin typeface="Calibri" charset="0"/>
                <a:ea typeface="MS PGothic" charset="0"/>
              </a:rPr>
              <a:t>Might see recombinant offspring due to a-b crossover 2% of the time and b-c, 35 % of the time.</a:t>
            </a:r>
          </a:p>
          <a:p>
            <a:pPr eaLnBrk="1" hangingPunct="1"/>
            <a:endParaRPr lang="en-US">
              <a:latin typeface="Calibri" charset="0"/>
              <a:ea typeface="MS PGothic" charset="0"/>
            </a:endParaRPr>
          </a:p>
        </p:txBody>
      </p:sp>
      <p:grpSp>
        <p:nvGrpSpPr>
          <p:cNvPr id="47107" name="Group 3"/>
          <p:cNvGrpSpPr>
            <a:grpSpLocks/>
          </p:cNvGrpSpPr>
          <p:nvPr/>
        </p:nvGrpSpPr>
        <p:grpSpPr bwMode="auto">
          <a:xfrm>
            <a:off x="1143000" y="4267200"/>
            <a:ext cx="7391400" cy="152400"/>
            <a:chOff x="1066800" y="3810000"/>
            <a:chExt cx="7391400" cy="152400"/>
          </a:xfrm>
        </p:grpSpPr>
        <p:sp>
          <p:nvSpPr>
            <p:cNvPr id="5" name="Oval 4"/>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108" name="Group 10"/>
          <p:cNvGrpSpPr>
            <a:grpSpLocks/>
          </p:cNvGrpSpPr>
          <p:nvPr/>
        </p:nvGrpSpPr>
        <p:grpSpPr bwMode="auto">
          <a:xfrm>
            <a:off x="1066800" y="4800600"/>
            <a:ext cx="7391400" cy="152400"/>
            <a:chOff x="1066800" y="3810000"/>
            <a:chExt cx="7391400" cy="152400"/>
          </a:xfrm>
        </p:grpSpPr>
        <p:sp>
          <p:nvSpPr>
            <p:cNvPr id="12" name="Oval 11"/>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55312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US">
              <a:latin typeface="Calibri" charset="0"/>
              <a:ea typeface="MS PGothic" charset="0"/>
            </a:endParaRPr>
          </a:p>
        </p:txBody>
      </p:sp>
      <p:sp>
        <p:nvSpPr>
          <p:cNvPr id="48130" name="Content Placeholder 2"/>
          <p:cNvSpPr>
            <a:spLocks noGrp="1"/>
          </p:cNvSpPr>
          <p:nvPr>
            <p:ph idx="1"/>
          </p:nvPr>
        </p:nvSpPr>
        <p:spPr>
          <a:xfrm>
            <a:off x="457200" y="1600200"/>
            <a:ext cx="8229600" cy="5105400"/>
          </a:xfrm>
        </p:spPr>
        <p:txBody>
          <a:bodyPr/>
          <a:lstStyle/>
          <a:p>
            <a:pPr eaLnBrk="1" hangingPunct="1"/>
            <a:r>
              <a:rPr lang="en-US">
                <a:latin typeface="Calibri" charset="0"/>
                <a:ea typeface="MS PGothic" charset="0"/>
              </a:rPr>
              <a:t>The frequency in which crossover is noted, becomes a recombination gene distance (in cM or mu)</a:t>
            </a:r>
          </a:p>
          <a:p>
            <a:pPr eaLnBrk="1" hangingPunct="1">
              <a:buFont typeface="Arial" charset="0"/>
              <a:buNone/>
            </a:pPr>
            <a:endParaRPr lang="en-US">
              <a:latin typeface="Calibri" charset="0"/>
              <a:ea typeface="MS PGothic" charset="0"/>
            </a:endParaRPr>
          </a:p>
          <a:p>
            <a:pPr eaLnBrk="1" hangingPunct="1">
              <a:buFont typeface="Arial" charset="0"/>
              <a:buNone/>
            </a:pPr>
            <a:r>
              <a:rPr lang="en-US" b="1">
                <a:latin typeface="Calibri" charset="0"/>
                <a:ea typeface="MS PGothic" charset="0"/>
              </a:rPr>
              <a:t>		           A     b				                       C</a:t>
            </a:r>
          </a:p>
          <a:p>
            <a:pPr eaLnBrk="1" hangingPunct="1">
              <a:buFont typeface="Arial" charset="0"/>
              <a:buNone/>
            </a:pPr>
            <a:r>
              <a:rPr lang="en-US" b="1">
                <a:latin typeface="Calibri" charset="0"/>
                <a:ea typeface="MS PGothic" charset="0"/>
              </a:rPr>
              <a:t>     </a:t>
            </a:r>
          </a:p>
          <a:p>
            <a:pPr eaLnBrk="1" hangingPunct="1">
              <a:buFont typeface="Arial" charset="0"/>
              <a:buNone/>
            </a:pPr>
            <a:r>
              <a:rPr lang="en-US" b="1">
                <a:latin typeface="Calibri" charset="0"/>
                <a:ea typeface="MS PGothic" charset="0"/>
              </a:rPr>
              <a:t>		           a     B				                     c          </a:t>
            </a:r>
          </a:p>
          <a:p>
            <a:pPr eaLnBrk="1" hangingPunct="1">
              <a:buFont typeface="Arial" charset="0"/>
              <a:buNone/>
            </a:pPr>
            <a:r>
              <a:rPr lang="en-US" sz="2400">
                <a:latin typeface="Calibri" charset="0"/>
                <a:ea typeface="MS PGothic" charset="0"/>
              </a:rPr>
              <a:t>Might see recombinant offspring due to a-b crossover 2% of the time and b-c, 35 % of the time.</a:t>
            </a:r>
          </a:p>
          <a:p>
            <a:pPr eaLnBrk="1" hangingPunct="1"/>
            <a:endParaRPr lang="en-US">
              <a:latin typeface="Calibri" charset="0"/>
              <a:ea typeface="MS PGothic" charset="0"/>
            </a:endParaRPr>
          </a:p>
        </p:txBody>
      </p:sp>
      <p:grpSp>
        <p:nvGrpSpPr>
          <p:cNvPr id="48131" name="Group 3"/>
          <p:cNvGrpSpPr>
            <a:grpSpLocks/>
          </p:cNvGrpSpPr>
          <p:nvPr/>
        </p:nvGrpSpPr>
        <p:grpSpPr bwMode="auto">
          <a:xfrm>
            <a:off x="1143000" y="4267200"/>
            <a:ext cx="7391400" cy="152400"/>
            <a:chOff x="1066800" y="3810000"/>
            <a:chExt cx="7391400" cy="152400"/>
          </a:xfrm>
        </p:grpSpPr>
        <p:sp>
          <p:nvSpPr>
            <p:cNvPr id="5" name="Oval 4"/>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132" name="Group 10"/>
          <p:cNvGrpSpPr>
            <a:grpSpLocks/>
          </p:cNvGrpSpPr>
          <p:nvPr/>
        </p:nvGrpSpPr>
        <p:grpSpPr bwMode="auto">
          <a:xfrm>
            <a:off x="1066800" y="4800600"/>
            <a:ext cx="7391400" cy="152400"/>
            <a:chOff x="1066800" y="3810000"/>
            <a:chExt cx="7391400" cy="152400"/>
          </a:xfrm>
        </p:grpSpPr>
        <p:sp>
          <p:nvSpPr>
            <p:cNvPr id="12" name="Oval 11"/>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133" name="TextBox 16"/>
          <p:cNvSpPr txBox="1">
            <a:spLocks noChangeArrowheads="1"/>
          </p:cNvSpPr>
          <p:nvPr/>
        </p:nvSpPr>
        <p:spPr bwMode="auto">
          <a:xfrm>
            <a:off x="1981200" y="3429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latin typeface="Arial" charset="0"/>
              </a:rPr>
              <a:t>2 cM</a:t>
            </a:r>
          </a:p>
        </p:txBody>
      </p:sp>
      <p:sp>
        <p:nvSpPr>
          <p:cNvPr id="48134" name="TextBox 17"/>
          <p:cNvSpPr txBox="1">
            <a:spLocks noChangeArrowheads="1"/>
          </p:cNvSpPr>
          <p:nvPr/>
        </p:nvSpPr>
        <p:spPr bwMode="auto">
          <a:xfrm>
            <a:off x="4648200" y="3505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latin typeface="Arial" charset="0"/>
              </a:rPr>
              <a:t>35 cM</a:t>
            </a:r>
          </a:p>
        </p:txBody>
      </p:sp>
    </p:spTree>
    <p:extLst>
      <p:ext uri="{BB962C8B-B14F-4D97-AF65-F5344CB8AC3E}">
        <p14:creationId xmlns:p14="http://schemas.microsoft.com/office/powerpoint/2010/main" val="11726532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a:latin typeface="Calibri" charset="0"/>
              <a:ea typeface="MS PGothic" charset="0"/>
            </a:endParaRPr>
          </a:p>
        </p:txBody>
      </p:sp>
      <p:sp>
        <p:nvSpPr>
          <p:cNvPr id="49154" name="Content Placeholder 2"/>
          <p:cNvSpPr>
            <a:spLocks noGrp="1"/>
          </p:cNvSpPr>
          <p:nvPr>
            <p:ph idx="1"/>
          </p:nvPr>
        </p:nvSpPr>
        <p:spPr/>
        <p:txBody>
          <a:bodyPr/>
          <a:lstStyle/>
          <a:p>
            <a:pPr eaLnBrk="1" hangingPunct="1"/>
            <a:r>
              <a:rPr lang="en-US">
                <a:latin typeface="Calibri" charset="0"/>
                <a:ea typeface="MS PGothic" charset="0"/>
              </a:rPr>
              <a:t>Note---Crosses must be carefully designed to be able to observe crossing over. (X-linked traits simplify the analysis)</a:t>
            </a:r>
          </a:p>
          <a:p>
            <a:pPr eaLnBrk="1" hangingPunct="1"/>
            <a:endParaRPr lang="en-US">
              <a:latin typeface="Calibri" charset="0"/>
              <a:ea typeface="MS PGothic" charset="0"/>
            </a:endParaRPr>
          </a:p>
          <a:p>
            <a:pPr lvl="1" eaLnBrk="1" hangingPunct="1"/>
            <a:r>
              <a:rPr lang="en-US">
                <a:latin typeface="Calibri" charset="0"/>
                <a:ea typeface="MS PGothic" charset="0"/>
              </a:rPr>
              <a:t>1 parent must be heterozygous</a:t>
            </a:r>
          </a:p>
          <a:p>
            <a:pPr lvl="1" eaLnBrk="1" hangingPunct="1"/>
            <a:r>
              <a:rPr lang="en-US">
                <a:latin typeface="Calibri" charset="0"/>
                <a:ea typeface="MS PGothic" charset="0"/>
              </a:rPr>
              <a:t>1 parent must provide only recessive alleles so that new combinations of wt/recessive traits are evident.</a:t>
            </a:r>
          </a:p>
          <a:p>
            <a:pPr eaLnBrk="1" hangingPunct="1"/>
            <a:endParaRPr lang="en-US">
              <a:latin typeface="Calibri" charset="0"/>
              <a:ea typeface="MS PGothic" charset="0"/>
            </a:endParaRPr>
          </a:p>
          <a:p>
            <a:pPr eaLnBrk="1" hangingPunct="1"/>
            <a:endParaRPr lang="en-US">
              <a:latin typeface="Calibri" charset="0"/>
              <a:ea typeface="MS PGothic" charset="0"/>
            </a:endParaRPr>
          </a:p>
        </p:txBody>
      </p:sp>
    </p:spTree>
    <p:extLst>
      <p:ext uri="{BB962C8B-B14F-4D97-AF65-F5344CB8AC3E}">
        <p14:creationId xmlns:p14="http://schemas.microsoft.com/office/powerpoint/2010/main" val="6096475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rPr>
              <a:t>Figure 5.3</a:t>
            </a:r>
          </a:p>
        </p:txBody>
      </p:sp>
      <p:pic>
        <p:nvPicPr>
          <p:cNvPr id="50178" name="Picture 12" descr="05_03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97013" y="379413"/>
            <a:ext cx="614838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600200" y="16764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048000" y="1752600"/>
            <a:ext cx="12954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1" name="TextBox 5"/>
          <p:cNvSpPr txBox="1">
            <a:spLocks noChangeArrowheads="1"/>
          </p:cNvSpPr>
          <p:nvPr/>
        </p:nvSpPr>
        <p:spPr bwMode="auto">
          <a:xfrm>
            <a:off x="152400" y="1371600"/>
            <a:ext cx="1622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solidFill>
                  <a:srgbClr val="7030A0"/>
                </a:solidFill>
              </a:rPr>
              <a:t>Heterozygous female</a:t>
            </a:r>
          </a:p>
        </p:txBody>
      </p:sp>
      <p:cxnSp>
        <p:nvCxnSpPr>
          <p:cNvPr id="8" name="Straight Arrow Connector 7"/>
          <p:cNvCxnSpPr/>
          <p:nvPr/>
        </p:nvCxnSpPr>
        <p:spPr>
          <a:xfrm>
            <a:off x="990600" y="1981200"/>
            <a:ext cx="5334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3" name="TextBox 8"/>
          <p:cNvSpPr txBox="1">
            <a:spLocks noChangeArrowheads="1"/>
          </p:cNvSpPr>
          <p:nvPr/>
        </p:nvSpPr>
        <p:spPr bwMode="auto">
          <a:xfrm>
            <a:off x="3124200" y="1371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solidFill>
                  <a:srgbClr val="7030A0"/>
                </a:solidFill>
              </a:rPr>
              <a:t>Male with only recessive alleles</a:t>
            </a:r>
          </a:p>
        </p:txBody>
      </p:sp>
      <p:cxnSp>
        <p:nvCxnSpPr>
          <p:cNvPr id="10" name="Straight Arrow Connector 9"/>
          <p:cNvCxnSpPr/>
          <p:nvPr/>
        </p:nvCxnSpPr>
        <p:spPr>
          <a:xfrm rot="5400000">
            <a:off x="4229100" y="1714500"/>
            <a:ext cx="381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3638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US">
              <a:latin typeface="Calibri" charset="0"/>
              <a:ea typeface="MS PGothic" charset="0"/>
            </a:endParaRPr>
          </a:p>
        </p:txBody>
      </p:sp>
      <p:sp>
        <p:nvSpPr>
          <p:cNvPr id="52226" name="Content Placeholder 2"/>
          <p:cNvSpPr>
            <a:spLocks noGrp="1"/>
          </p:cNvSpPr>
          <p:nvPr>
            <p:ph idx="1"/>
          </p:nvPr>
        </p:nvSpPr>
        <p:spPr/>
        <p:txBody>
          <a:bodyPr/>
          <a:lstStyle/>
          <a:p>
            <a:pPr eaLnBrk="1" hangingPunct="1"/>
            <a:r>
              <a:rPr lang="en-US">
                <a:latin typeface="Calibri" charset="0"/>
                <a:ea typeface="MS PGothic" charset="0"/>
              </a:rPr>
              <a:t>Morgan</a:t>
            </a:r>
            <a:r>
              <a:rPr lang="ja-JP" altLang="en-US">
                <a:latin typeface="Calibri" charset="0"/>
                <a:ea typeface="MS PGothic" charset="0"/>
              </a:rPr>
              <a:t>’</a:t>
            </a:r>
            <a:r>
              <a:rPr lang="en-US" altLang="ja-JP">
                <a:latin typeface="Calibri" charset="0"/>
                <a:ea typeface="MS PGothic" charset="0"/>
              </a:rPr>
              <a:t>s crosses were simplified in 2 ways:</a:t>
            </a:r>
          </a:p>
          <a:p>
            <a:pPr eaLnBrk="1" hangingPunct="1"/>
            <a:endParaRPr lang="en-US">
              <a:latin typeface="Calibri" charset="0"/>
              <a:ea typeface="MS PGothic" charset="0"/>
            </a:endParaRPr>
          </a:p>
          <a:p>
            <a:pPr lvl="1" eaLnBrk="1" hangingPunct="1"/>
            <a:r>
              <a:rPr lang="en-US">
                <a:latin typeface="Calibri" charset="0"/>
                <a:ea typeface="MS PGothic" charset="0"/>
              </a:rPr>
              <a:t>1.  Using X-linked crosses in </a:t>
            </a:r>
            <a:r>
              <a:rPr lang="en-US" i="1">
                <a:latin typeface="Calibri" charset="0"/>
                <a:ea typeface="MS PGothic" charset="0"/>
              </a:rPr>
              <a:t>Drosophila</a:t>
            </a:r>
            <a:r>
              <a:rPr lang="en-US">
                <a:latin typeface="Calibri" charset="0"/>
                <a:ea typeface="MS PGothic" charset="0"/>
              </a:rPr>
              <a:t> meant that crossing over was only possible in females. (2 X chromosomes)</a:t>
            </a:r>
          </a:p>
          <a:p>
            <a:pPr lvl="1" eaLnBrk="1" hangingPunct="1"/>
            <a:r>
              <a:rPr lang="en-US">
                <a:latin typeface="Calibri" charset="0"/>
                <a:ea typeface="MS PGothic" charset="0"/>
              </a:rPr>
              <a:t>2. In </a:t>
            </a:r>
            <a:r>
              <a:rPr lang="en-US" i="1">
                <a:latin typeface="Calibri" charset="0"/>
                <a:ea typeface="MS PGothic" charset="0"/>
              </a:rPr>
              <a:t>Drosophila</a:t>
            </a:r>
            <a:r>
              <a:rPr lang="en-US">
                <a:latin typeface="Calibri" charset="0"/>
                <a:ea typeface="MS PGothic" charset="0"/>
              </a:rPr>
              <a:t>, males do not engage in crossing over at all so looking at recombination of any linked genes is simplified. </a:t>
            </a:r>
          </a:p>
        </p:txBody>
      </p:sp>
    </p:spTree>
    <p:extLst>
      <p:ext uri="{BB962C8B-B14F-4D97-AF65-F5344CB8AC3E}">
        <p14:creationId xmlns:p14="http://schemas.microsoft.com/office/powerpoint/2010/main" val="2774016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46082" name="Content Placeholder 2"/>
          <p:cNvSpPr>
            <a:spLocks noGrp="1"/>
          </p:cNvSpPr>
          <p:nvPr>
            <p:ph idx="1"/>
          </p:nvPr>
        </p:nvSpPr>
        <p:spPr/>
        <p:txBody>
          <a:bodyPr/>
          <a:lstStyle/>
          <a:p>
            <a:r>
              <a:rPr lang="en-US">
                <a:latin typeface="Calibri" charset="0"/>
                <a:ea typeface="MS PGothic" charset="0"/>
                <a:cs typeface="MS PGothic" charset="0"/>
              </a:rPr>
              <a:t>Of course each of our genes is located on a specific chromosome with many other genes physically </a:t>
            </a:r>
            <a:r>
              <a:rPr lang="en-US" b="1" u="sng">
                <a:latin typeface="Calibri" charset="0"/>
                <a:ea typeface="MS PGothic" charset="0"/>
                <a:cs typeface="MS PGothic" charset="0"/>
              </a:rPr>
              <a:t>linked</a:t>
            </a:r>
            <a:r>
              <a:rPr lang="en-US">
                <a:latin typeface="Calibri" charset="0"/>
                <a:ea typeface="MS PGothic" charset="0"/>
                <a:cs typeface="MS PGothic" charset="0"/>
              </a:rPr>
              <a:t> to the same chromosome.</a:t>
            </a:r>
          </a:p>
          <a:p>
            <a:endParaRPr lang="en-US">
              <a:latin typeface="Calibri" charset="0"/>
              <a:ea typeface="MS PGothic" charset="0"/>
              <a:cs typeface="MS PGothic" charset="0"/>
            </a:endParaRPr>
          </a:p>
          <a:p>
            <a:pPr>
              <a:buFont typeface="Arial" charset="0"/>
              <a:buNone/>
            </a:pPr>
            <a:endParaRPr lang="en-US">
              <a:latin typeface="Calibri" charset="0"/>
              <a:ea typeface="MS PGothic" charset="0"/>
              <a:cs typeface="MS PGothic" charset="0"/>
            </a:endParaRPr>
          </a:p>
          <a:p>
            <a:endParaRPr lang="en-US">
              <a:latin typeface="Calibri" charset="0"/>
              <a:ea typeface="MS PGothic" charset="0"/>
              <a:cs typeface="MS PGothic" charset="0"/>
            </a:endParaRPr>
          </a:p>
          <a:p>
            <a:endParaRPr lang="en-US">
              <a:latin typeface="Calibri" charset="0"/>
              <a:ea typeface="MS PGothic" charset="0"/>
              <a:cs typeface="MS PGothic" charset="0"/>
            </a:endParaRPr>
          </a:p>
        </p:txBody>
      </p:sp>
    </p:spTree>
    <p:extLst>
      <p:ext uri="{BB962C8B-B14F-4D97-AF65-F5344CB8AC3E}">
        <p14:creationId xmlns:p14="http://schemas.microsoft.com/office/powerpoint/2010/main" val="28796537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endParaRPr lang="en-US">
              <a:latin typeface="Calibri" charset="0"/>
              <a:ea typeface="MS PGothic" charset="0"/>
            </a:endParaRPr>
          </a:p>
        </p:txBody>
      </p:sp>
      <p:sp>
        <p:nvSpPr>
          <p:cNvPr id="53250" name="Content Placeholder 2"/>
          <p:cNvSpPr>
            <a:spLocks noGrp="1"/>
          </p:cNvSpPr>
          <p:nvPr>
            <p:ph idx="1"/>
          </p:nvPr>
        </p:nvSpPr>
        <p:spPr/>
        <p:txBody>
          <a:bodyPr/>
          <a:lstStyle/>
          <a:p>
            <a:pPr eaLnBrk="1" hangingPunct="1"/>
            <a:r>
              <a:rPr lang="en-US">
                <a:latin typeface="Calibri" charset="0"/>
                <a:ea typeface="MS PGothic" charset="0"/>
              </a:rPr>
              <a:t>Morgan</a:t>
            </a:r>
            <a:r>
              <a:rPr lang="ja-JP" altLang="en-US">
                <a:latin typeface="Calibri" charset="0"/>
                <a:ea typeface="MS PGothic" charset="0"/>
              </a:rPr>
              <a:t>’</a:t>
            </a:r>
            <a:r>
              <a:rPr lang="en-US" altLang="ja-JP">
                <a:latin typeface="Calibri" charset="0"/>
                <a:ea typeface="MS PGothic" charset="0"/>
              </a:rPr>
              <a:t>s student, Alfred Sturtevant saw an immediate application to recombination mapping.</a:t>
            </a:r>
          </a:p>
          <a:p>
            <a:pPr eaLnBrk="1" hangingPunct="1"/>
            <a:endParaRPr lang="en-US">
              <a:latin typeface="Calibri" charset="0"/>
              <a:ea typeface="MS PGothic" charset="0"/>
            </a:endParaRPr>
          </a:p>
          <a:p>
            <a:pPr lvl="1" eaLnBrk="1" hangingPunct="1"/>
            <a:r>
              <a:rPr lang="en-US">
                <a:latin typeface="Calibri" charset="0"/>
                <a:ea typeface="MS PGothic" charset="0"/>
              </a:rPr>
              <a:t>Determination of linear sequence of genes on a chromosome. </a:t>
            </a:r>
          </a:p>
        </p:txBody>
      </p:sp>
    </p:spTree>
    <p:extLst>
      <p:ext uri="{BB962C8B-B14F-4D97-AF65-F5344CB8AC3E}">
        <p14:creationId xmlns:p14="http://schemas.microsoft.com/office/powerpoint/2010/main" val="12944647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a:latin typeface="Calibri" charset="0"/>
              <a:ea typeface="MS PGothic" charset="0"/>
            </a:endParaRPr>
          </a:p>
        </p:txBody>
      </p:sp>
      <p:sp>
        <p:nvSpPr>
          <p:cNvPr id="54274" name="Content Placeholder 2"/>
          <p:cNvSpPr>
            <a:spLocks noGrp="1"/>
          </p:cNvSpPr>
          <p:nvPr>
            <p:ph idx="1"/>
          </p:nvPr>
        </p:nvSpPr>
        <p:spPr>
          <a:xfrm>
            <a:off x="457200" y="1600200"/>
            <a:ext cx="8229600" cy="5029200"/>
          </a:xfrm>
        </p:spPr>
        <p:txBody>
          <a:bodyPr/>
          <a:lstStyle/>
          <a:p>
            <a:pPr eaLnBrk="1" hangingPunct="1"/>
            <a:r>
              <a:rPr lang="en-US">
                <a:latin typeface="Calibri" charset="0"/>
                <a:ea typeface="MS PGothic" charset="0"/>
              </a:rPr>
              <a:t>Sturtevant noted that recombination frequencies were </a:t>
            </a:r>
            <a:r>
              <a:rPr lang="en-US" b="1" i="1">
                <a:latin typeface="Calibri" charset="0"/>
                <a:ea typeface="MS PGothic" charset="0"/>
              </a:rPr>
              <a:t>approximately additive</a:t>
            </a:r>
            <a:r>
              <a:rPr lang="en-US">
                <a:latin typeface="Calibri" charset="0"/>
                <a:ea typeface="MS PGothic" charset="0"/>
              </a:rPr>
              <a:t>, allowing the </a:t>
            </a:r>
            <a:r>
              <a:rPr lang="en-US" b="1" i="1">
                <a:latin typeface="Calibri" charset="0"/>
                <a:ea typeface="MS PGothic" charset="0"/>
              </a:rPr>
              <a:t>order</a:t>
            </a:r>
            <a:r>
              <a:rPr lang="en-US">
                <a:latin typeface="Calibri" charset="0"/>
                <a:ea typeface="MS PGothic" charset="0"/>
              </a:rPr>
              <a:t> of genes to be determined.</a:t>
            </a:r>
          </a:p>
          <a:p>
            <a:pPr eaLnBrk="1" hangingPunct="1"/>
            <a:endParaRPr lang="en-US">
              <a:latin typeface="Calibri" charset="0"/>
              <a:ea typeface="MS PGothic" charset="0"/>
            </a:endParaRPr>
          </a:p>
          <a:p>
            <a:pPr eaLnBrk="1" hangingPunct="1"/>
            <a:r>
              <a:rPr lang="en-US">
                <a:latin typeface="Calibri" charset="0"/>
                <a:ea typeface="MS PGothic" charset="0"/>
              </a:rPr>
              <a:t>In 3 separate crosses:    	 </a:t>
            </a:r>
          </a:p>
          <a:p>
            <a:pPr lvl="1" eaLnBrk="1" hangingPunct="1"/>
            <a:r>
              <a:rPr lang="en-US">
                <a:latin typeface="Calibri" charset="0"/>
                <a:ea typeface="MS PGothic" charset="0"/>
              </a:rPr>
              <a:t>y-w frequency is 0.5%		</a:t>
            </a:r>
          </a:p>
          <a:p>
            <a:pPr lvl="1" eaLnBrk="1" hangingPunct="1"/>
            <a:r>
              <a:rPr lang="en-US">
                <a:latin typeface="Calibri" charset="0"/>
                <a:ea typeface="MS PGothic" charset="0"/>
              </a:rPr>
              <a:t>w-m frequency is 34.5		</a:t>
            </a:r>
          </a:p>
          <a:p>
            <a:pPr lvl="1" eaLnBrk="1" hangingPunct="1"/>
            <a:r>
              <a:rPr lang="en-US">
                <a:latin typeface="Calibri" charset="0"/>
                <a:ea typeface="MS PGothic" charset="0"/>
              </a:rPr>
              <a:t>y-m frequency is 35.4 %</a:t>
            </a:r>
          </a:p>
        </p:txBody>
      </p:sp>
    </p:spTree>
    <p:extLst>
      <p:ext uri="{BB962C8B-B14F-4D97-AF65-F5344CB8AC3E}">
        <p14:creationId xmlns:p14="http://schemas.microsoft.com/office/powerpoint/2010/main" val="571690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endParaRPr lang="en-US">
              <a:latin typeface="Calibri" charset="0"/>
              <a:ea typeface="MS PGothic" charset="0"/>
            </a:endParaRPr>
          </a:p>
        </p:txBody>
      </p:sp>
      <p:sp>
        <p:nvSpPr>
          <p:cNvPr id="55298" name="Content Placeholder 2"/>
          <p:cNvSpPr>
            <a:spLocks noGrp="1"/>
          </p:cNvSpPr>
          <p:nvPr>
            <p:ph idx="1"/>
          </p:nvPr>
        </p:nvSpPr>
        <p:spPr>
          <a:xfrm>
            <a:off x="457200" y="1600200"/>
            <a:ext cx="8229600" cy="5029200"/>
          </a:xfrm>
        </p:spPr>
        <p:txBody>
          <a:bodyPr/>
          <a:lstStyle/>
          <a:p>
            <a:pPr eaLnBrk="1" hangingPunct="1"/>
            <a:r>
              <a:rPr lang="en-US">
                <a:latin typeface="Calibri" charset="0"/>
                <a:ea typeface="MS PGothic" charset="0"/>
              </a:rPr>
              <a:t>Sturtevant noted that recombination frequencies were approximately additive, allowing the order of genes to be determined.</a:t>
            </a:r>
          </a:p>
          <a:p>
            <a:pPr eaLnBrk="1" hangingPunct="1"/>
            <a:endParaRPr lang="en-US">
              <a:latin typeface="Calibri" charset="0"/>
              <a:ea typeface="MS PGothic" charset="0"/>
            </a:endParaRPr>
          </a:p>
          <a:p>
            <a:pPr eaLnBrk="1" hangingPunct="1"/>
            <a:r>
              <a:rPr lang="en-US">
                <a:latin typeface="Calibri" charset="0"/>
                <a:ea typeface="MS PGothic" charset="0"/>
              </a:rPr>
              <a:t>In 3 separate crosses:    	 </a:t>
            </a:r>
          </a:p>
          <a:p>
            <a:pPr lvl="1" eaLnBrk="1" hangingPunct="1"/>
            <a:r>
              <a:rPr lang="en-US">
                <a:latin typeface="Calibri" charset="0"/>
                <a:ea typeface="MS PGothic" charset="0"/>
              </a:rPr>
              <a:t>y-w frequency is 0.5%		</a:t>
            </a:r>
          </a:p>
          <a:p>
            <a:pPr lvl="1" eaLnBrk="1" hangingPunct="1"/>
            <a:r>
              <a:rPr lang="en-US">
                <a:latin typeface="Calibri" charset="0"/>
                <a:ea typeface="MS PGothic" charset="0"/>
              </a:rPr>
              <a:t>w-m frequency is 34.5		</a:t>
            </a:r>
          </a:p>
          <a:p>
            <a:pPr lvl="1" eaLnBrk="1" hangingPunct="1"/>
            <a:r>
              <a:rPr lang="en-US">
                <a:latin typeface="Calibri" charset="0"/>
                <a:ea typeface="MS PGothic" charset="0"/>
              </a:rPr>
              <a:t>y-m frequency is 35.4 %</a:t>
            </a:r>
          </a:p>
        </p:txBody>
      </p:sp>
      <p:sp>
        <p:nvSpPr>
          <p:cNvPr id="55299" name="TextBox 3"/>
          <p:cNvSpPr txBox="1">
            <a:spLocks noChangeArrowheads="1"/>
          </p:cNvSpPr>
          <p:nvPr/>
        </p:nvSpPr>
        <p:spPr bwMode="auto">
          <a:xfrm>
            <a:off x="4724400" y="4495800"/>
            <a:ext cx="441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solidFill>
                  <a:srgbClr val="FF0000"/>
                </a:solidFill>
              </a:rPr>
              <a:t>**Which genes are on the outside? </a:t>
            </a:r>
          </a:p>
          <a:p>
            <a:pPr eaLnBrk="1" hangingPunct="1"/>
            <a:r>
              <a:rPr lang="en-US" sz="1800">
                <a:solidFill>
                  <a:srgbClr val="FF0000"/>
                </a:solidFill>
              </a:rPr>
              <a:t>*** Which gene is in the middle?</a:t>
            </a:r>
          </a:p>
          <a:p>
            <a:pPr eaLnBrk="1" hangingPunct="1"/>
            <a:r>
              <a:rPr lang="en-US" sz="1800">
                <a:solidFill>
                  <a:srgbClr val="FF0000"/>
                </a:solidFill>
              </a:rPr>
              <a:t>****Which genes are closest to each other?</a:t>
            </a:r>
          </a:p>
        </p:txBody>
      </p:sp>
    </p:spTree>
    <p:extLst>
      <p:ext uri="{BB962C8B-B14F-4D97-AF65-F5344CB8AC3E}">
        <p14:creationId xmlns:p14="http://schemas.microsoft.com/office/powerpoint/2010/main" val="22918916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200" b="1">
                <a:solidFill>
                  <a:srgbClr val="D53D21"/>
                </a:solidFill>
              </a:rPr>
              <a:t>Figure 5.4</a:t>
            </a:r>
          </a:p>
        </p:txBody>
      </p:sp>
      <p:pic>
        <p:nvPicPr>
          <p:cNvPr id="56322" name="Picture 12" descr="05_04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3486"/>
          <a:stretch>
            <a:fillRect/>
          </a:stretch>
        </p:blipFill>
        <p:spPr bwMode="auto">
          <a:xfrm>
            <a:off x="304800" y="2435225"/>
            <a:ext cx="85328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p:cNvSpPr txBox="1">
            <a:spLocks noChangeArrowheads="1"/>
          </p:cNvSpPr>
          <p:nvPr/>
        </p:nvSpPr>
        <p:spPr bwMode="auto">
          <a:xfrm>
            <a:off x="914400" y="5334000"/>
            <a:ext cx="510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a:solidFill>
                  <a:srgbClr val="FF0000"/>
                </a:solidFill>
              </a:rPr>
              <a:t>Usually, the further 2 genes are spaced the less accurate recombination mapping becomes (explained later)</a:t>
            </a:r>
          </a:p>
        </p:txBody>
      </p:sp>
      <p:sp>
        <p:nvSpPr>
          <p:cNvPr id="56324" name="TextBox 4"/>
          <p:cNvSpPr txBox="1">
            <a:spLocks noChangeArrowheads="1"/>
          </p:cNvSpPr>
          <p:nvPr/>
        </p:nvSpPr>
        <p:spPr bwMode="auto">
          <a:xfrm>
            <a:off x="1066800" y="6096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Sturtevant</a:t>
            </a:r>
            <a:r>
              <a:rPr lang="ja-JP" altLang="en-US"/>
              <a:t>’</a:t>
            </a:r>
            <a:r>
              <a:rPr lang="en-US" altLang="ja-JP">
                <a:cs typeface="Arial" charset="0"/>
              </a:rPr>
              <a:t>s data was used to create a map showing the relative distance between the genes AND order.</a:t>
            </a:r>
            <a:endParaRPr lang="en-US">
              <a:cs typeface="Arial" charset="0"/>
            </a:endParaRPr>
          </a:p>
        </p:txBody>
      </p:sp>
    </p:spTree>
    <p:extLst>
      <p:ext uri="{BB962C8B-B14F-4D97-AF65-F5344CB8AC3E}">
        <p14:creationId xmlns:p14="http://schemas.microsoft.com/office/powerpoint/2010/main" val="2135273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47106" name="Content Placeholder 2"/>
          <p:cNvSpPr>
            <a:spLocks noGrp="1"/>
          </p:cNvSpPr>
          <p:nvPr>
            <p:ph idx="1"/>
          </p:nvPr>
        </p:nvSpPr>
        <p:spPr/>
        <p:txBody>
          <a:bodyPr/>
          <a:lstStyle/>
          <a:p>
            <a:r>
              <a:rPr lang="en-US">
                <a:latin typeface="Calibri" charset="0"/>
                <a:ea typeface="MS PGothic" charset="0"/>
                <a:cs typeface="MS PGothic" charset="0"/>
              </a:rPr>
              <a:t>Who first described linkage…</a:t>
            </a:r>
          </a:p>
          <a:p>
            <a:endParaRPr lang="en-US">
              <a:latin typeface="Calibri" charset="0"/>
              <a:ea typeface="MS PGothic" charset="0"/>
              <a:cs typeface="MS PGothic" charset="0"/>
            </a:endParaRPr>
          </a:p>
          <a:p>
            <a:pPr>
              <a:buFont typeface="Arial" charset="0"/>
              <a:buNone/>
            </a:pPr>
            <a:r>
              <a:rPr lang="en-US">
                <a:latin typeface="Calibri" charset="0"/>
                <a:ea typeface="MS PGothic" charset="0"/>
                <a:cs typeface="MS PGothic" charset="0"/>
              </a:rPr>
              <a:t>	Thomas Morgan---X-linked genes (white eye mutation).</a:t>
            </a:r>
          </a:p>
        </p:txBody>
      </p:sp>
    </p:spTree>
    <p:extLst>
      <p:ext uri="{BB962C8B-B14F-4D97-AF65-F5344CB8AC3E}">
        <p14:creationId xmlns:p14="http://schemas.microsoft.com/office/powerpoint/2010/main" val="3105164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MS PGothic" charset="0"/>
                <a:cs typeface="MS PGothic" charset="0"/>
              </a:rPr>
              <a:t>Human chromosomes</a:t>
            </a:r>
          </a:p>
        </p:txBody>
      </p:sp>
      <p:sp>
        <p:nvSpPr>
          <p:cNvPr id="48130" name="Content Placeholder 2"/>
          <p:cNvSpPr>
            <a:spLocks noGrp="1"/>
          </p:cNvSpPr>
          <p:nvPr>
            <p:ph idx="1"/>
          </p:nvPr>
        </p:nvSpPr>
        <p:spPr/>
        <p:txBody>
          <a:bodyPr/>
          <a:lstStyle/>
          <a:p>
            <a:r>
              <a:rPr lang="en-US">
                <a:latin typeface="Calibri" charset="0"/>
                <a:ea typeface="MS PGothic" charset="0"/>
                <a:cs typeface="MS PGothic" charset="0"/>
              </a:rPr>
              <a:t>23 different chromosomes</a:t>
            </a:r>
          </a:p>
          <a:p>
            <a:pPr lvl="1"/>
            <a:r>
              <a:rPr lang="en-US">
                <a:latin typeface="Calibri" charset="0"/>
                <a:ea typeface="MS PGothic" charset="0"/>
                <a:cs typeface="MS PGothic" charset="0"/>
              </a:rPr>
              <a:t>Human Genome Project sequenced each of them.  Estimate ~20,000-30,000 protein coding genes</a:t>
            </a:r>
          </a:p>
          <a:p>
            <a:pPr lvl="1"/>
            <a:endParaRPr lang="en-US">
              <a:latin typeface="Calibri" charset="0"/>
              <a:ea typeface="MS PGothic" charset="0"/>
              <a:cs typeface="MS PGothic" charset="0"/>
            </a:endParaRPr>
          </a:p>
          <a:p>
            <a:pPr lvl="1"/>
            <a:r>
              <a:rPr lang="en-US">
                <a:latin typeface="Calibri" charset="0"/>
                <a:ea typeface="MS PGothic" charset="0"/>
                <a:cs typeface="MS PGothic" charset="0"/>
              </a:rPr>
              <a:t>Average ~1300 genes/chromosome</a:t>
            </a:r>
          </a:p>
        </p:txBody>
      </p:sp>
    </p:spTree>
    <p:extLst>
      <p:ext uri="{BB962C8B-B14F-4D97-AF65-F5344CB8AC3E}">
        <p14:creationId xmlns:p14="http://schemas.microsoft.com/office/powerpoint/2010/main" val="38569775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fontScale="90000"/>
          </a:bodyPr>
          <a:lstStyle/>
          <a:p>
            <a:r>
              <a:rPr lang="en-US">
                <a:latin typeface="Calibri" charset="0"/>
                <a:ea typeface="MS PGothic" charset="0"/>
                <a:cs typeface="MS PGothic" charset="0"/>
              </a:rPr>
              <a:t>Example---genes mapped to chromosome 1</a:t>
            </a:r>
          </a:p>
        </p:txBody>
      </p:sp>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7384" r="-117384"/>
          <a:stretch>
            <a:fillRect/>
          </a:stretch>
        </p:blipFill>
        <p:spPr/>
      </p:pic>
    </p:spTree>
    <p:extLst>
      <p:ext uri="{BB962C8B-B14F-4D97-AF65-F5344CB8AC3E}">
        <p14:creationId xmlns:p14="http://schemas.microsoft.com/office/powerpoint/2010/main" val="23490862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fontScale="90000"/>
          </a:bodyPr>
          <a:lstStyle/>
          <a:p>
            <a:r>
              <a:rPr lang="en-US">
                <a:latin typeface="Calibri" charset="0"/>
                <a:ea typeface="MS PGothic" charset="0"/>
                <a:cs typeface="MS PGothic" charset="0"/>
              </a:rPr>
              <a:t>Genes mapped to human chromosome 22</a:t>
            </a:r>
          </a:p>
        </p:txBody>
      </p:sp>
      <p:pic>
        <p:nvPicPr>
          <p:cNvPr id="501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2445" r="-12445"/>
          <a:stretch>
            <a:fillRect/>
          </a:stretch>
        </p:blipFill>
        <p:spPr/>
      </p:pic>
    </p:spTree>
    <p:extLst>
      <p:ext uri="{BB962C8B-B14F-4D97-AF65-F5344CB8AC3E}">
        <p14:creationId xmlns:p14="http://schemas.microsoft.com/office/powerpoint/2010/main" val="37252613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1202" name="Content Placeholder 2"/>
          <p:cNvSpPr>
            <a:spLocks noGrp="1"/>
          </p:cNvSpPr>
          <p:nvPr>
            <p:ph idx="1"/>
          </p:nvPr>
        </p:nvSpPr>
        <p:spPr/>
        <p:txBody>
          <a:bodyPr/>
          <a:lstStyle/>
          <a:p>
            <a:r>
              <a:rPr lang="en-US">
                <a:latin typeface="Calibri" charset="0"/>
                <a:ea typeface="MS PGothic" charset="0"/>
                <a:cs typeface="MS PGothic" charset="0"/>
              </a:rPr>
              <a:t>Let</a:t>
            </a:r>
            <a:r>
              <a:rPr lang="ja-JP" altLang="en-US">
                <a:latin typeface="Calibri" charset="0"/>
                <a:ea typeface="MS PGothic" charset="0"/>
                <a:cs typeface="MS PGothic" charset="0"/>
              </a:rPr>
              <a:t>’</a:t>
            </a:r>
            <a:r>
              <a:rPr lang="en-US" altLang="ja-JP">
                <a:latin typeface="Calibri" charset="0"/>
                <a:ea typeface="MS PGothic" charset="0"/>
                <a:cs typeface="MS PGothic" charset="0"/>
              </a:rPr>
              <a:t>s begin by comparing independently assorting genes with linked genes</a:t>
            </a:r>
          </a:p>
          <a:p>
            <a:endParaRPr lang="en-US">
              <a:latin typeface="Calibri" charset="0"/>
              <a:ea typeface="MS PGothic" charset="0"/>
              <a:cs typeface="MS PGothic" charset="0"/>
            </a:endParaRPr>
          </a:p>
          <a:p>
            <a:pPr lvl="1"/>
            <a:r>
              <a:rPr lang="en-US" sz="2400">
                <a:solidFill>
                  <a:srgbClr val="002060"/>
                </a:solidFill>
                <a:latin typeface="Calibri" charset="0"/>
                <a:ea typeface="MS PGothic" charset="0"/>
                <a:cs typeface="MS PGothic" charset="0"/>
              </a:rPr>
              <a:t>Familiar example:  </a:t>
            </a:r>
            <a:r>
              <a:rPr lang="en-US" sz="2400" u="sng">
                <a:solidFill>
                  <a:srgbClr val="002060"/>
                </a:solidFill>
                <a:latin typeface="Calibri" charset="0"/>
                <a:ea typeface="MS PGothic" charset="0"/>
                <a:cs typeface="MS PGothic" charset="0"/>
              </a:rPr>
              <a:t>color</a:t>
            </a:r>
            <a:r>
              <a:rPr lang="en-US" sz="2400">
                <a:solidFill>
                  <a:srgbClr val="002060"/>
                </a:solidFill>
                <a:latin typeface="Calibri" charset="0"/>
                <a:ea typeface="MS PGothic" charset="0"/>
                <a:cs typeface="MS PGothic" charset="0"/>
              </a:rPr>
              <a:t> and </a:t>
            </a:r>
            <a:r>
              <a:rPr lang="en-US" sz="2400" u="sng">
                <a:solidFill>
                  <a:srgbClr val="002060"/>
                </a:solidFill>
                <a:latin typeface="Calibri" charset="0"/>
                <a:ea typeface="MS PGothic" charset="0"/>
                <a:cs typeface="MS PGothic" charset="0"/>
              </a:rPr>
              <a:t>texture</a:t>
            </a:r>
            <a:r>
              <a:rPr lang="en-US" sz="2400">
                <a:solidFill>
                  <a:srgbClr val="002060"/>
                </a:solidFill>
                <a:latin typeface="Calibri" charset="0"/>
                <a:ea typeface="MS PGothic" charset="0"/>
                <a:cs typeface="MS PGothic" charset="0"/>
              </a:rPr>
              <a:t> in corn kernels</a:t>
            </a:r>
          </a:p>
          <a:p>
            <a:pPr lvl="1">
              <a:buFont typeface="Arial" charset="0"/>
              <a:buNone/>
            </a:pPr>
            <a:endParaRPr lang="en-US" sz="2400">
              <a:solidFill>
                <a:srgbClr val="002060"/>
              </a:solidFill>
              <a:latin typeface="Calibri" charset="0"/>
              <a:ea typeface="MS PGothic" charset="0"/>
              <a:cs typeface="MS PGothic" charset="0"/>
            </a:endParaRPr>
          </a:p>
          <a:p>
            <a:pPr lvl="1">
              <a:buFont typeface="Arial" charset="0"/>
              <a:buNone/>
            </a:pPr>
            <a:r>
              <a:rPr lang="en-US">
                <a:latin typeface="Calibri" charset="0"/>
                <a:ea typeface="MS PGothic" charset="0"/>
                <a:cs typeface="MS PGothic" charset="0"/>
              </a:rPr>
              <a:t>Yellow </a:t>
            </a:r>
            <a:r>
              <a:rPr lang="en-US" b="1">
                <a:latin typeface="Calibri" charset="0"/>
                <a:ea typeface="MS PGothic" charset="0"/>
                <a:cs typeface="MS PGothic" charset="0"/>
              </a:rPr>
              <a:t>(aa)</a:t>
            </a:r>
            <a:r>
              <a:rPr lang="en-US">
                <a:latin typeface="Calibri" charset="0"/>
                <a:ea typeface="MS PGothic" charset="0"/>
                <a:cs typeface="MS PGothic" charset="0"/>
              </a:rPr>
              <a:t>		sweet </a:t>
            </a:r>
            <a:r>
              <a:rPr lang="en-US" b="1">
                <a:latin typeface="Calibri" charset="0"/>
                <a:ea typeface="MS PGothic" charset="0"/>
                <a:cs typeface="MS PGothic" charset="0"/>
              </a:rPr>
              <a:t>(bb)</a:t>
            </a:r>
          </a:p>
          <a:p>
            <a:pPr lvl="1">
              <a:buFont typeface="Arial" charset="0"/>
              <a:buNone/>
            </a:pPr>
            <a:r>
              <a:rPr lang="en-US">
                <a:latin typeface="Calibri" charset="0"/>
                <a:ea typeface="MS PGothic" charset="0"/>
                <a:cs typeface="MS PGothic" charset="0"/>
              </a:rPr>
              <a:t>	vs				vs.</a:t>
            </a:r>
          </a:p>
          <a:p>
            <a:pPr lvl="1">
              <a:buFont typeface="Arial" charset="0"/>
              <a:buNone/>
            </a:pPr>
            <a:r>
              <a:rPr lang="en-US">
                <a:latin typeface="Calibri" charset="0"/>
                <a:ea typeface="MS PGothic" charset="0"/>
                <a:cs typeface="MS PGothic" charset="0"/>
              </a:rPr>
              <a:t>Purple </a:t>
            </a:r>
            <a:r>
              <a:rPr lang="en-US" b="1">
                <a:latin typeface="Calibri" charset="0"/>
                <a:ea typeface="MS PGothic" charset="0"/>
                <a:cs typeface="MS PGothic" charset="0"/>
              </a:rPr>
              <a:t>(A_)</a:t>
            </a:r>
            <a:r>
              <a:rPr lang="en-US">
                <a:latin typeface="Calibri" charset="0"/>
                <a:ea typeface="MS PGothic" charset="0"/>
                <a:cs typeface="MS PGothic" charset="0"/>
              </a:rPr>
              <a:t>		Starchy </a:t>
            </a:r>
            <a:r>
              <a:rPr lang="en-US" b="1">
                <a:latin typeface="Calibri" charset="0"/>
                <a:ea typeface="MS PGothic" charset="0"/>
                <a:cs typeface="MS PGothic" charset="0"/>
              </a:rPr>
              <a:t>(B_)</a:t>
            </a:r>
          </a:p>
        </p:txBody>
      </p:sp>
    </p:spTree>
    <p:extLst>
      <p:ext uri="{BB962C8B-B14F-4D97-AF65-F5344CB8AC3E}">
        <p14:creationId xmlns:p14="http://schemas.microsoft.com/office/powerpoint/2010/main" val="11161071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2226" name="Content Placeholder 2"/>
          <p:cNvSpPr>
            <a:spLocks noGrp="1"/>
          </p:cNvSpPr>
          <p:nvPr>
            <p:ph idx="1"/>
          </p:nvPr>
        </p:nvSpPr>
        <p:spPr/>
        <p:txBody>
          <a:bodyPr/>
          <a:lstStyle/>
          <a:p>
            <a:r>
              <a:rPr lang="en-US">
                <a:latin typeface="Calibri" charset="0"/>
                <a:ea typeface="MS PGothic" charset="0"/>
                <a:cs typeface="MS PGothic" charset="0"/>
              </a:rPr>
              <a:t>In our lab we assumed 2 unlinked genes controlled these 2 traits</a:t>
            </a:r>
          </a:p>
          <a:p>
            <a:pPr>
              <a:buFont typeface="Arial" charset="0"/>
              <a:buNone/>
            </a:pPr>
            <a:r>
              <a:rPr lang="en-US">
                <a:latin typeface="Calibri" charset="0"/>
                <a:ea typeface="MS PGothic" charset="0"/>
                <a:cs typeface="MS PGothic" charset="0"/>
              </a:rPr>
              <a:t>F2 offspring showed classic ratio of independent assortment</a:t>
            </a:r>
          </a:p>
          <a:p>
            <a:pPr>
              <a:buFont typeface="Arial" charset="0"/>
              <a:buNone/>
            </a:pPr>
            <a:r>
              <a:rPr lang="en-US">
                <a:latin typeface="Calibri" charset="0"/>
                <a:ea typeface="MS PGothic" charset="0"/>
                <a:cs typeface="MS PGothic" charset="0"/>
              </a:rPr>
              <a:t>9 A_B_ Purple/starchy</a:t>
            </a:r>
          </a:p>
          <a:p>
            <a:pPr>
              <a:buFont typeface="Arial" charset="0"/>
              <a:buNone/>
            </a:pPr>
            <a:r>
              <a:rPr lang="en-US">
                <a:latin typeface="Calibri" charset="0"/>
                <a:ea typeface="MS PGothic" charset="0"/>
                <a:cs typeface="MS PGothic" charset="0"/>
              </a:rPr>
              <a:t>3 A_bb Purple /sweet</a:t>
            </a:r>
          </a:p>
          <a:p>
            <a:pPr>
              <a:buFont typeface="Arial" charset="0"/>
              <a:buNone/>
            </a:pPr>
            <a:r>
              <a:rPr lang="en-US">
                <a:latin typeface="Calibri" charset="0"/>
                <a:ea typeface="MS PGothic" charset="0"/>
                <a:cs typeface="MS PGothic" charset="0"/>
              </a:rPr>
              <a:t>3 aaB_ yellow/starchy</a:t>
            </a:r>
          </a:p>
          <a:p>
            <a:pPr>
              <a:buFont typeface="Arial" charset="0"/>
              <a:buNone/>
            </a:pPr>
            <a:r>
              <a:rPr lang="en-US">
                <a:latin typeface="Calibri" charset="0"/>
                <a:ea typeface="MS PGothic" charset="0"/>
                <a:cs typeface="MS PGothic" charset="0"/>
              </a:rPr>
              <a:t>1 aabb yellow/sweet</a:t>
            </a:r>
          </a:p>
        </p:txBody>
      </p:sp>
    </p:spTree>
    <p:extLst>
      <p:ext uri="{BB962C8B-B14F-4D97-AF65-F5344CB8AC3E}">
        <p14:creationId xmlns:p14="http://schemas.microsoft.com/office/powerpoint/2010/main" val="26261535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TotalTime>
  <Words>1221</Words>
  <Application>Microsoft Macintosh PowerPoint</Application>
  <PresentationFormat>On-screen Show (4:3)</PresentationFormat>
  <Paragraphs>153</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Drosophila lab-II </vt:lpstr>
      <vt:lpstr>Chapter 5 – Linkage/Crossing over/ Chromosome mapping</vt:lpstr>
      <vt:lpstr>PowerPoint Presentation</vt:lpstr>
      <vt:lpstr>PowerPoint Presentation</vt:lpstr>
      <vt:lpstr>Human chromosomes</vt:lpstr>
      <vt:lpstr>Example---genes mapped to chromosome 1</vt:lpstr>
      <vt:lpstr>Genes mapped to human chromosome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Quick summary…linked genes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Minot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Drosophila lab </dc:title>
  <dc:creator>Heidi Super</dc:creator>
  <cp:lastModifiedBy>Heidi Super</cp:lastModifiedBy>
  <cp:revision>5</cp:revision>
  <cp:lastPrinted>2015-04-09T16:12:34Z</cp:lastPrinted>
  <dcterms:created xsi:type="dcterms:W3CDTF">2015-04-09T15:57:18Z</dcterms:created>
  <dcterms:modified xsi:type="dcterms:W3CDTF">2016-11-02T20:15:40Z</dcterms:modified>
</cp:coreProperties>
</file>